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309" r:id="rId4"/>
    <p:sldId id="257" r:id="rId5"/>
    <p:sldId id="334" r:id="rId6"/>
    <p:sldId id="335" r:id="rId7"/>
    <p:sldId id="323" r:id="rId8"/>
    <p:sldId id="333" r:id="rId9"/>
    <p:sldId id="336" r:id="rId10"/>
    <p:sldId id="322" r:id="rId11"/>
    <p:sldId id="324" r:id="rId12"/>
    <p:sldId id="325" r:id="rId13"/>
    <p:sldId id="326" r:id="rId14"/>
    <p:sldId id="330" r:id="rId15"/>
    <p:sldId id="331" r:id="rId16"/>
    <p:sldId id="337" r:id="rId17"/>
    <p:sldId id="265" r:id="rId18"/>
    <p:sldId id="273" r:id="rId19"/>
    <p:sldId id="319" r:id="rId20"/>
    <p:sldId id="327" r:id="rId21"/>
    <p:sldId id="328" r:id="rId22"/>
    <p:sldId id="329" r:id="rId23"/>
    <p:sldId id="320" r:id="rId24"/>
    <p:sldId id="321" r:id="rId2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3">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183A5D"/>
    <a:srgbClr val="132E49"/>
    <a:srgbClr val="0A1928"/>
    <a:srgbClr val="ED6579"/>
    <a:srgbClr val="01C4BE"/>
    <a:srgbClr val="3ABE99"/>
    <a:srgbClr val="C0162E"/>
    <a:srgbClr val="F397A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2"/>
    <p:restoredTop sz="94650"/>
  </p:normalViewPr>
  <p:slideViewPr>
    <p:cSldViewPr snapToGrid="0">
      <p:cViewPr>
        <p:scale>
          <a:sx n="100" d="100"/>
          <a:sy n="100" d="100"/>
        </p:scale>
        <p:origin x="1776" y="1144"/>
      </p:cViewPr>
      <p:guideLst>
        <p:guide orient="horz" pos="1593"/>
        <p:guide pos="287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968E2DE-9366-44AE-A78E-5AB84A26933A}" type="datetimeFigureOut">
              <a:rPr lang="zh-CN" altLang="en-US" smtClean="0"/>
              <a:pPr/>
              <a:t>2017/6/30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968E2DE-9366-44AE-A78E-5AB84A26933A}" type="datetimeFigureOut">
              <a:rPr lang="zh-CN" altLang="en-US" smtClean="0"/>
              <a:pPr/>
              <a:t>2017/6/30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968E2DE-9366-44AE-A78E-5AB84A26933A}" type="datetimeFigureOut">
              <a:rPr lang="zh-CN" altLang="en-US" smtClean="0"/>
              <a:pPr/>
              <a:t>2017/6/30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968E2DE-9366-44AE-A78E-5AB84A26933A}" type="datetimeFigureOut">
              <a:rPr lang="zh-CN" altLang="en-US" smtClean="0"/>
              <a:pPr/>
              <a:t>2017/6/30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968E2DE-9366-44AE-A78E-5AB84A26933A}" type="datetimeFigureOut">
              <a:rPr lang="zh-CN" altLang="en-US" smtClean="0"/>
              <a:pPr/>
              <a:t>2017/6/30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968E2DE-9366-44AE-A78E-5AB84A26933A}" type="datetimeFigureOut">
              <a:rPr lang="zh-CN" altLang="en-US" smtClean="0"/>
              <a:pPr/>
              <a:t>2017/6/30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968E2DE-9366-44AE-A78E-5AB84A26933A}" type="datetimeFigureOut">
              <a:rPr lang="zh-CN" altLang="en-US" smtClean="0"/>
              <a:pPr/>
              <a:t>2017/6/30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968E2DE-9366-44AE-A78E-5AB84A26933A}" type="datetimeFigureOut">
              <a:rPr lang="zh-CN" altLang="en-US" smtClean="0"/>
              <a:pPr/>
              <a:t>2017/6/30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68E2DE-9366-44AE-A78E-5AB84A26933A}" type="datetimeFigureOut">
              <a:rPr lang="zh-CN" altLang="en-US" smtClean="0"/>
              <a:pPr/>
              <a:t>2017/6/30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28429D3-D0E3-4A75-96D4-68BB5A2F4E44}" type="slidenum">
              <a:rPr lang="zh-CN" altLang="en-US" smtClean="0"/>
              <a:pPr/>
              <a:t>‹#›</a:t>
            </a:fld>
            <a:endParaRPr lang="zh-CN" altLang="en-US"/>
          </a:p>
        </p:txBody>
      </p:sp>
      <p:sp>
        <p:nvSpPr>
          <p:cNvPr id="5" name="椭圆 4"/>
          <p:cNvSpPr/>
          <p:nvPr userDrawn="1"/>
        </p:nvSpPr>
        <p:spPr>
          <a:xfrm>
            <a:off x="308226" y="-569787"/>
            <a:ext cx="491874" cy="491874"/>
          </a:xfrm>
          <a:prstGeom prst="ellipse">
            <a:avLst/>
          </a:prstGeom>
          <a:solidFill>
            <a:srgbClr val="183A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990364" y="-569787"/>
            <a:ext cx="491874" cy="491874"/>
          </a:xfrm>
          <a:prstGeom prst="ellipse">
            <a:avLst/>
          </a:prstGeom>
          <a:solidFill>
            <a:srgbClr val="3AB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1672502" y="-569787"/>
            <a:ext cx="491874" cy="491874"/>
          </a:xfrm>
          <a:prstGeom prst="ellipse">
            <a:avLst/>
          </a:prstGeom>
          <a:solidFill>
            <a:srgbClr val="ED6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2354639" y="-569787"/>
            <a:ext cx="491874" cy="491874"/>
          </a:xfrm>
          <a:prstGeom prst="ellipse">
            <a:avLst/>
          </a:prstGeom>
          <a:solidFill>
            <a:srgbClr val="01C4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968E2DE-9366-44AE-A78E-5AB84A26933A}" type="datetimeFigureOut">
              <a:rPr lang="zh-CN" altLang="en-US" smtClean="0"/>
              <a:pPr/>
              <a:t>2017/6/30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968E2DE-9366-44AE-A78E-5AB84A26933A}" type="datetimeFigureOut">
              <a:rPr lang="zh-CN" altLang="en-US" smtClean="0"/>
              <a:pPr/>
              <a:t>2017/6/30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8429D3-D0E3-4A75-96D4-68BB5A2F4E4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otGrid">
          <a:fgClr>
            <a:srgbClr val="F0F0F0"/>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968E2DE-9366-44AE-A78E-5AB84A26933A}" type="datetimeFigureOut">
              <a:rPr lang="zh-CN" altLang="en-US" smtClean="0"/>
              <a:pPr/>
              <a:t>2017/6/30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28429D3-D0E3-4A75-96D4-68BB5A2F4E4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hyperlink" Target="mailto:1226864411@qq.com" TargetMode="External"/><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hyperlink" Target="https://wwwxinle.cn/borrow-book/pc/admin/admin_login.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4303828" y="1456485"/>
            <a:ext cx="4472071" cy="3702255"/>
            <a:chOff x="4425186" y="923072"/>
            <a:chExt cx="3367388" cy="3276964"/>
          </a:xfrm>
        </p:grpSpPr>
        <p:sp>
          <p:nvSpPr>
            <p:cNvPr id="22" name="AutoShape 2"/>
            <p:cNvSpPr/>
            <p:nvPr/>
          </p:nvSpPr>
          <p:spPr bwMode="auto">
            <a:xfrm>
              <a:off x="4425186" y="2437653"/>
              <a:ext cx="669625" cy="1761388"/>
            </a:xfrm>
            <a:custGeom>
              <a:avLst/>
              <a:gdLst/>
              <a:ahLst/>
              <a:cxnLst/>
              <a:rect l="0" t="0" r="r" b="b"/>
              <a:pathLst>
                <a:path w="21600" h="21600">
                  <a:moveTo>
                    <a:pt x="21600" y="21600"/>
                  </a:moveTo>
                  <a:lnTo>
                    <a:pt x="0" y="21600"/>
                  </a:lnTo>
                  <a:lnTo>
                    <a:pt x="0" y="4642"/>
                  </a:lnTo>
                  <a:lnTo>
                    <a:pt x="10755" y="0"/>
                  </a:lnTo>
                  <a:lnTo>
                    <a:pt x="21600" y="4642"/>
                  </a:lnTo>
                  <a:close/>
                  <a:moveTo>
                    <a:pt x="21600" y="21600"/>
                  </a:moveTo>
                </a:path>
              </a:pathLst>
            </a:custGeom>
            <a:solidFill>
              <a:srgbClr val="3ABE99"/>
            </a:solidFill>
            <a:ln>
              <a:noFill/>
            </a:ln>
          </p:spPr>
          <p:txBody>
            <a:bodyPr lIns="0" tIns="0" rIns="0" bIns="0"/>
            <a:lstStyle/>
            <a:p>
              <a:endParaRPr lang="en-US" dirty="0"/>
            </a:p>
          </p:txBody>
        </p:sp>
        <p:sp>
          <p:nvSpPr>
            <p:cNvPr id="23" name="AutoShape 3"/>
            <p:cNvSpPr/>
            <p:nvPr/>
          </p:nvSpPr>
          <p:spPr bwMode="auto">
            <a:xfrm>
              <a:off x="7118416" y="2715754"/>
              <a:ext cx="674158" cy="1479566"/>
            </a:xfrm>
            <a:custGeom>
              <a:avLst/>
              <a:gdLst/>
              <a:ahLst/>
              <a:cxnLst/>
              <a:rect l="0" t="0" r="r" b="b"/>
              <a:pathLst>
                <a:path w="21600" h="21600">
                  <a:moveTo>
                    <a:pt x="21600" y="21600"/>
                  </a:moveTo>
                  <a:lnTo>
                    <a:pt x="0" y="21600"/>
                  </a:lnTo>
                  <a:lnTo>
                    <a:pt x="0" y="5527"/>
                  </a:lnTo>
                  <a:lnTo>
                    <a:pt x="10755" y="0"/>
                  </a:lnTo>
                  <a:lnTo>
                    <a:pt x="21600" y="5527"/>
                  </a:lnTo>
                  <a:close/>
                  <a:moveTo>
                    <a:pt x="21600" y="21600"/>
                  </a:moveTo>
                </a:path>
              </a:pathLst>
            </a:custGeom>
            <a:solidFill>
              <a:srgbClr val="01C4BE"/>
            </a:solidFill>
            <a:ln>
              <a:noFill/>
            </a:ln>
          </p:spPr>
          <p:txBody>
            <a:bodyPr lIns="0" tIns="0" rIns="0" bIns="0"/>
            <a:lstStyle/>
            <a:p>
              <a:endParaRPr lang="en-US" dirty="0"/>
            </a:p>
          </p:txBody>
        </p:sp>
        <p:sp>
          <p:nvSpPr>
            <p:cNvPr id="24" name="AutoShape 4"/>
            <p:cNvSpPr/>
            <p:nvPr/>
          </p:nvSpPr>
          <p:spPr bwMode="auto">
            <a:xfrm>
              <a:off x="5773286" y="2250040"/>
              <a:ext cx="668492" cy="1947703"/>
            </a:xfrm>
            <a:custGeom>
              <a:avLst/>
              <a:gdLst/>
              <a:ahLst/>
              <a:cxnLst/>
              <a:rect l="0" t="0" r="r" b="b"/>
              <a:pathLst>
                <a:path w="21600" h="21600">
                  <a:moveTo>
                    <a:pt x="21600" y="21600"/>
                  </a:moveTo>
                  <a:lnTo>
                    <a:pt x="0" y="21600"/>
                  </a:lnTo>
                  <a:lnTo>
                    <a:pt x="0" y="4200"/>
                  </a:lnTo>
                  <a:lnTo>
                    <a:pt x="10755" y="0"/>
                  </a:lnTo>
                  <a:lnTo>
                    <a:pt x="21600" y="4200"/>
                  </a:lnTo>
                  <a:close/>
                  <a:moveTo>
                    <a:pt x="21600" y="21600"/>
                  </a:moveTo>
                </a:path>
              </a:pathLst>
            </a:custGeom>
            <a:solidFill>
              <a:schemeClr val="bg1">
                <a:lumMod val="65000"/>
              </a:schemeClr>
            </a:solidFill>
            <a:ln>
              <a:noFill/>
            </a:ln>
          </p:spPr>
          <p:txBody>
            <a:bodyPr lIns="0" tIns="0" rIns="0" bIns="0"/>
            <a:lstStyle/>
            <a:p>
              <a:endParaRPr lang="en-US" dirty="0"/>
            </a:p>
          </p:txBody>
        </p:sp>
        <p:sp>
          <p:nvSpPr>
            <p:cNvPr id="25" name="AutoShape 5"/>
            <p:cNvSpPr/>
            <p:nvPr/>
          </p:nvSpPr>
          <p:spPr bwMode="auto">
            <a:xfrm>
              <a:off x="5095944" y="1646985"/>
              <a:ext cx="677556" cy="2552054"/>
            </a:xfrm>
            <a:custGeom>
              <a:avLst/>
              <a:gdLst/>
              <a:ahLst/>
              <a:cxnLst/>
              <a:rect l="0" t="0" r="r" b="b"/>
              <a:pathLst>
                <a:path w="21600" h="21600">
                  <a:moveTo>
                    <a:pt x="21600" y="21600"/>
                  </a:moveTo>
                  <a:lnTo>
                    <a:pt x="0" y="21600"/>
                  </a:lnTo>
                  <a:lnTo>
                    <a:pt x="0" y="3207"/>
                  </a:lnTo>
                  <a:lnTo>
                    <a:pt x="10755" y="0"/>
                  </a:lnTo>
                  <a:lnTo>
                    <a:pt x="21600" y="3207"/>
                  </a:lnTo>
                  <a:close/>
                  <a:moveTo>
                    <a:pt x="21600" y="21600"/>
                  </a:moveTo>
                </a:path>
              </a:pathLst>
            </a:custGeom>
            <a:solidFill>
              <a:srgbClr val="ED6579"/>
            </a:solidFill>
            <a:ln>
              <a:noFill/>
            </a:ln>
          </p:spPr>
          <p:txBody>
            <a:bodyPr lIns="0" tIns="0" rIns="0" bIns="0"/>
            <a:lstStyle/>
            <a:p>
              <a:endParaRPr lang="en-US" dirty="0"/>
            </a:p>
          </p:txBody>
        </p:sp>
        <p:sp>
          <p:nvSpPr>
            <p:cNvPr id="26" name="AutoShape 6"/>
            <p:cNvSpPr/>
            <p:nvPr/>
          </p:nvSpPr>
          <p:spPr bwMode="auto">
            <a:xfrm>
              <a:off x="6438593" y="923072"/>
              <a:ext cx="682088" cy="3276964"/>
            </a:xfrm>
            <a:custGeom>
              <a:avLst/>
              <a:gdLst/>
              <a:ahLst/>
              <a:cxnLst/>
              <a:rect l="0" t="0" r="r" b="b"/>
              <a:pathLst>
                <a:path w="21600" h="21600">
                  <a:moveTo>
                    <a:pt x="21600" y="21600"/>
                  </a:moveTo>
                  <a:lnTo>
                    <a:pt x="0" y="21600"/>
                  </a:lnTo>
                  <a:lnTo>
                    <a:pt x="0" y="2496"/>
                  </a:lnTo>
                  <a:lnTo>
                    <a:pt x="10755" y="0"/>
                  </a:lnTo>
                  <a:lnTo>
                    <a:pt x="21600" y="2496"/>
                  </a:lnTo>
                  <a:close/>
                  <a:moveTo>
                    <a:pt x="21600" y="21600"/>
                  </a:moveTo>
                </a:path>
              </a:pathLst>
            </a:custGeom>
            <a:solidFill>
              <a:srgbClr val="183A5D"/>
            </a:solidFill>
            <a:ln>
              <a:noFill/>
            </a:ln>
          </p:spPr>
          <p:txBody>
            <a:bodyPr lIns="0" tIns="0" rIns="0" bIns="0"/>
            <a:lstStyle/>
            <a:p>
              <a:endParaRPr lang="en-US" dirty="0"/>
            </a:p>
          </p:txBody>
        </p:sp>
      </p:grpSp>
      <p:sp>
        <p:nvSpPr>
          <p:cNvPr id="2" name="文本框 1"/>
          <p:cNvSpPr txBox="1"/>
          <p:nvPr/>
        </p:nvSpPr>
        <p:spPr>
          <a:xfrm>
            <a:off x="551815" y="706755"/>
            <a:ext cx="8300720" cy="613410"/>
          </a:xfrm>
          <a:prstGeom prst="rect">
            <a:avLst/>
          </a:prstGeom>
          <a:noFill/>
        </p:spPr>
        <p:txBody>
          <a:bodyPr wrap="square" rtlCol="0">
            <a:spAutoFit/>
          </a:bodyPr>
          <a:lstStyle/>
          <a:p>
            <a:pPr algn="ctr"/>
            <a:r>
              <a:rPr lang="en-US" altLang="zh-CN" sz="3200" b="1" dirty="0" smtClean="0">
                <a:solidFill>
                  <a:srgbClr val="183A5D"/>
                </a:solidFill>
                <a:latin typeface="微软雅黑" panose="020B0503020204020204" pitchFamily="34" charset="-122"/>
                <a:ea typeface="微软雅黑" panose="020B0503020204020204" pitchFamily="34" charset="-122"/>
              </a:rPr>
              <a:t>第六届“中国软件杯”大学生软件设计大赛</a:t>
            </a:r>
          </a:p>
        </p:txBody>
      </p:sp>
      <p:sp>
        <p:nvSpPr>
          <p:cNvPr id="9" name="Content Placeholder 2"/>
          <p:cNvSpPr txBox="1"/>
          <p:nvPr/>
        </p:nvSpPr>
        <p:spPr>
          <a:xfrm>
            <a:off x="738505" y="1951990"/>
            <a:ext cx="3492500" cy="188912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400" dirty="0">
                <a:solidFill>
                  <a:schemeClr val="bg1">
                    <a:lumMod val="50000"/>
                  </a:schemeClr>
                </a:solidFill>
                <a:latin typeface="微软雅黑 Light" panose="020B0502040204020203" charset="-122"/>
                <a:ea typeface="微软雅黑 Light" panose="020B0502040204020203" charset="-122"/>
              </a:rPr>
              <a:t>“无微不至”的借阅伴侣</a:t>
            </a:r>
          </a:p>
          <a:p>
            <a:pPr marL="0" indent="0">
              <a:buNone/>
            </a:pPr>
            <a:r>
              <a:rPr lang="zh-CN" altLang="en-US" sz="2400" dirty="0">
                <a:solidFill>
                  <a:schemeClr val="bg1">
                    <a:lumMod val="50000"/>
                  </a:schemeClr>
                </a:solidFill>
                <a:latin typeface="微软雅黑 Light" panose="020B0502040204020203" charset="-122"/>
                <a:ea typeface="微软雅黑 Light" panose="020B0502040204020203" charset="-122"/>
              </a:rPr>
              <a:t>成员：</a:t>
            </a:r>
            <a:r>
              <a:rPr lang="zh-CN" altLang="en-US" sz="2400" dirty="0" smtClean="0">
                <a:solidFill>
                  <a:schemeClr val="bg1">
                    <a:lumMod val="50000"/>
                  </a:schemeClr>
                </a:solidFill>
                <a:latin typeface="微软雅黑 Light" panose="020B0502040204020203" charset="-122"/>
                <a:ea typeface="微软雅黑 Light" panose="020B0502040204020203" charset="-122"/>
              </a:rPr>
              <a:t>韩亦乐</a:t>
            </a:r>
            <a:endParaRPr lang="en-US" altLang="zh-CN" sz="2400" dirty="0" smtClean="0">
              <a:solidFill>
                <a:schemeClr val="bg1">
                  <a:lumMod val="50000"/>
                </a:schemeClr>
              </a:solidFill>
              <a:latin typeface="微软雅黑 Light" panose="020B0502040204020203" charset="-122"/>
              <a:ea typeface="微软雅黑 Light" panose="020B0502040204020203" charset="-122"/>
            </a:endParaRPr>
          </a:p>
          <a:p>
            <a:pPr marL="0" indent="0">
              <a:buNone/>
            </a:pPr>
            <a:r>
              <a:rPr lang="zh-CN" altLang="en-US" sz="2400" dirty="0">
                <a:solidFill>
                  <a:schemeClr val="bg1">
                    <a:lumMod val="50000"/>
                  </a:schemeClr>
                </a:solidFill>
                <a:latin typeface="微软雅黑 Light" panose="020B0502040204020203" charset="-122"/>
                <a:ea typeface="微软雅黑 Light" panose="020B0502040204020203" charset="-122"/>
              </a:rPr>
              <a:t> </a:t>
            </a:r>
            <a:r>
              <a:rPr lang="zh-CN" altLang="en-US" sz="2400" dirty="0" smtClean="0">
                <a:solidFill>
                  <a:schemeClr val="bg1">
                    <a:lumMod val="50000"/>
                  </a:schemeClr>
                </a:solidFill>
                <a:latin typeface="微软雅黑 Light" panose="020B0502040204020203" charset="-122"/>
                <a:ea typeface="微软雅黑 Light" panose="020B0502040204020203" charset="-122"/>
              </a:rPr>
              <a:t>         吴昊泽</a:t>
            </a:r>
            <a:endParaRPr lang="zh-CN" altLang="en-US" sz="2400" dirty="0">
              <a:solidFill>
                <a:schemeClr val="bg1">
                  <a:lumMod val="50000"/>
                </a:schemeClr>
              </a:solidFill>
              <a:latin typeface="微软雅黑 Light" panose="020B0502040204020203" charset="-122"/>
              <a:ea typeface="微软雅黑 Light" panose="020B0502040204020203" charset="-122"/>
            </a:endParaRPr>
          </a:p>
          <a:p>
            <a:pPr marL="0" indent="0">
              <a:buNone/>
            </a:pPr>
            <a:r>
              <a:rPr lang="en-US" altLang="zh-CN" sz="2400" dirty="0">
                <a:solidFill>
                  <a:schemeClr val="bg1">
                    <a:lumMod val="50000"/>
                  </a:schemeClr>
                </a:solidFill>
                <a:latin typeface="微软雅黑 Light" panose="020B0502040204020203" charset="-122"/>
                <a:ea typeface="微软雅黑 Light" panose="020B0502040204020203" charset="-122"/>
              </a:rPr>
              <a:t>	</a:t>
            </a:r>
            <a:r>
              <a:rPr lang="zh-CN" altLang="en-US" sz="2400" dirty="0">
                <a:solidFill>
                  <a:schemeClr val="bg1">
                    <a:lumMod val="50000"/>
                  </a:schemeClr>
                </a:solidFill>
                <a:latin typeface="微软雅黑 Light" panose="020B0502040204020203" charset="-122"/>
                <a:ea typeface="微软雅黑 Light" panose="020B0502040204020203" charset="-122"/>
              </a:rPr>
              <a:t>张昕乐</a:t>
            </a:r>
          </a:p>
          <a:p>
            <a:pPr marL="0" indent="0">
              <a:buNone/>
            </a:pPr>
            <a:r>
              <a:rPr lang="en-US" altLang="zh-CN" sz="2400" dirty="0">
                <a:solidFill>
                  <a:schemeClr val="bg1">
                    <a:lumMod val="50000"/>
                  </a:schemeClr>
                </a:solidFill>
                <a:latin typeface="微软雅黑 Light" panose="020B0502040204020203" charset="-122"/>
                <a:ea typeface="微软雅黑 Light" panose="020B0502040204020203" charset="-122"/>
              </a:rPr>
              <a:t>		</a:t>
            </a:r>
            <a:r>
              <a:rPr lang="en-US" sz="2400" dirty="0">
                <a:solidFill>
                  <a:schemeClr val="bg1">
                    <a:lumMod val="50000"/>
                  </a:schemeClr>
                </a:solidFill>
                <a:latin typeface="微软雅黑 Light" panose="020B0502040204020203" charset="-122"/>
                <a:ea typeface="微软雅黑 Light" panose="020B0502040204020203" charset="-122"/>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4650" y="429895"/>
            <a:ext cx="6467475" cy="646331"/>
          </a:xfrm>
          <a:prstGeom prst="rect">
            <a:avLst/>
          </a:prstGeom>
          <a:noFill/>
        </p:spPr>
        <p:txBody>
          <a:bodyPr wrap="square" rtlCol="0">
            <a:spAutoFit/>
          </a:bodyPr>
          <a:lstStyle/>
          <a:p>
            <a:r>
              <a:rPr lang="zh-CN" altLang="en-US" sz="3600" b="1" dirty="0" smtClean="0">
                <a:solidFill>
                  <a:srgbClr val="183A5D"/>
                </a:solidFill>
                <a:latin typeface="微软雅黑" panose="020B0503020204020204" pitchFamily="34" charset="-122"/>
                <a:ea typeface="微软雅黑" panose="020B0503020204020204" pitchFamily="34" charset="-122"/>
              </a:rPr>
              <a:t>功能介绍</a:t>
            </a:r>
            <a:r>
              <a:rPr lang="zh-CN" altLang="en-US" sz="2000" b="1" dirty="0" smtClean="0">
                <a:solidFill>
                  <a:srgbClr val="183A5D"/>
                </a:solidFill>
                <a:latin typeface="微软雅黑" panose="020B0503020204020204" pitchFamily="34" charset="-122"/>
                <a:ea typeface="微软雅黑" panose="020B0503020204020204" pitchFamily="34" charset="-122"/>
              </a:rPr>
              <a:t>（微信端</a:t>
            </a:r>
            <a:r>
              <a:rPr lang="en-US" altLang="zh-CN" sz="2000" b="1" dirty="0" smtClean="0">
                <a:solidFill>
                  <a:srgbClr val="183A5D"/>
                </a:solidFill>
                <a:latin typeface="微软雅黑" panose="020B0503020204020204" pitchFamily="34" charset="-122"/>
                <a:ea typeface="微软雅黑" panose="020B0503020204020204" pitchFamily="34" charset="-122"/>
              </a:rPr>
              <a:t>—</a:t>
            </a:r>
            <a:r>
              <a:rPr lang="zh-CN" altLang="en-US" sz="2000" b="1" dirty="0" smtClean="0">
                <a:solidFill>
                  <a:srgbClr val="183A5D"/>
                </a:solidFill>
                <a:latin typeface="微软雅黑" panose="020B0503020204020204" pitchFamily="34" charset="-122"/>
                <a:ea typeface="微软雅黑" panose="020B0503020204020204" pitchFamily="34" charset="-122"/>
              </a:rPr>
              <a:t>管理模块）</a:t>
            </a:r>
          </a:p>
        </p:txBody>
      </p:sp>
      <p:sp>
        <p:nvSpPr>
          <p:cNvPr id="15" name="文本框 14"/>
          <p:cNvSpPr txBox="1"/>
          <p:nvPr/>
        </p:nvSpPr>
        <p:spPr>
          <a:xfrm>
            <a:off x="2959736" y="4438105"/>
            <a:ext cx="2958463"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smtClean="0">
                <a:solidFill>
                  <a:srgbClr val="183A5D"/>
                </a:solidFill>
                <a:latin typeface="微软雅黑" panose="020B0503020204020204" pitchFamily="34" charset="-122"/>
                <a:ea typeface="微软雅黑" panose="020B0503020204020204" pitchFamily="34" charset="-122"/>
              </a:rPr>
              <a:t>1&amp;2</a:t>
            </a:r>
            <a:r>
              <a:rPr lang="zh-CN" altLang="en-US" sz="1600" dirty="0" smtClean="0">
                <a:solidFill>
                  <a:srgbClr val="183A5D"/>
                </a:solidFill>
                <a:latin typeface="微软雅黑" panose="020B0503020204020204" pitchFamily="34" charset="-122"/>
                <a:ea typeface="微软雅黑" panose="020B0503020204020204" pitchFamily="34" charset="-122"/>
              </a:rPr>
              <a:t>：借书与还书确认</a:t>
            </a:r>
          </a:p>
        </p:txBody>
      </p:sp>
      <p:sp>
        <p:nvSpPr>
          <p:cNvPr id="12" name="TextBox 11"/>
          <p:cNvSpPr txBox="1"/>
          <p:nvPr/>
        </p:nvSpPr>
        <p:spPr>
          <a:xfrm>
            <a:off x="6842125" y="1603003"/>
            <a:ext cx="1400175" cy="2308324"/>
          </a:xfrm>
          <a:prstGeom prst="rect">
            <a:avLst/>
          </a:prstGeom>
          <a:noFill/>
        </p:spPr>
        <p:txBody>
          <a:bodyPr wrap="square" rtlCol="0">
            <a:spAutoFit/>
          </a:bodyPr>
          <a:lstStyle/>
          <a:p>
            <a:r>
              <a:rPr lang="zh-CN" altLang="en-US" sz="1600" dirty="0" smtClean="0">
                <a:solidFill>
                  <a:srgbClr val="183A5D"/>
                </a:solidFill>
                <a:latin typeface="微软雅黑" panose="020B0503020204020204" pitchFamily="34" charset="-122"/>
                <a:ea typeface="微软雅黑" panose="020B0503020204020204" pitchFamily="34" charset="-122"/>
              </a:rPr>
              <a:t>通过身份验证的管理员</a:t>
            </a:r>
            <a:r>
              <a:rPr lang="zh-CN" altLang="en-US" sz="1600" dirty="0" smtClean="0">
                <a:solidFill>
                  <a:srgbClr val="183A5D"/>
                </a:solidFill>
                <a:latin typeface="微软雅黑" panose="020B0503020204020204" pitchFamily="34" charset="-122"/>
                <a:ea typeface="微软雅黑" panose="020B0503020204020204" pitchFamily="34" charset="-122"/>
              </a:rPr>
              <a:t>能调用二维码扫描来扫描借书二维码或还书二维码来进行确认借书或还书。</a:t>
            </a:r>
          </a:p>
        </p:txBody>
      </p:sp>
      <p:pic>
        <p:nvPicPr>
          <p:cNvPr id="2" name="图片 1"/>
          <p:cNvPicPr>
            <a:picLocks noChangeAspect="1"/>
          </p:cNvPicPr>
          <p:nvPr/>
        </p:nvPicPr>
        <p:blipFill>
          <a:blip r:embed="rId2"/>
          <a:stretch>
            <a:fillRect/>
          </a:stretch>
        </p:blipFill>
        <p:spPr>
          <a:xfrm>
            <a:off x="2436121" y="1176016"/>
            <a:ext cx="1781577" cy="3162299"/>
          </a:xfrm>
          <a:prstGeom prst="rect">
            <a:avLst/>
          </a:prstGeom>
        </p:spPr>
      </p:pic>
      <p:pic>
        <p:nvPicPr>
          <p:cNvPr id="3" name="图片 2"/>
          <p:cNvPicPr>
            <a:picLocks noChangeAspect="1"/>
          </p:cNvPicPr>
          <p:nvPr/>
        </p:nvPicPr>
        <p:blipFill>
          <a:blip r:embed="rId3"/>
          <a:stretch>
            <a:fillRect/>
          </a:stretch>
        </p:blipFill>
        <p:spPr>
          <a:xfrm>
            <a:off x="4639123" y="1176016"/>
            <a:ext cx="1781577" cy="316229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4650" y="429895"/>
            <a:ext cx="6467475" cy="646331"/>
          </a:xfrm>
          <a:prstGeom prst="rect">
            <a:avLst/>
          </a:prstGeom>
          <a:noFill/>
        </p:spPr>
        <p:txBody>
          <a:bodyPr wrap="square" rtlCol="0">
            <a:spAutoFit/>
          </a:bodyPr>
          <a:lstStyle/>
          <a:p>
            <a:r>
              <a:rPr lang="zh-CN" altLang="en-US" sz="3600" b="1" dirty="0" smtClean="0">
                <a:solidFill>
                  <a:srgbClr val="183A5D"/>
                </a:solidFill>
                <a:latin typeface="微软雅黑" panose="020B0503020204020204" pitchFamily="34" charset="-122"/>
                <a:ea typeface="微软雅黑" panose="020B0503020204020204" pitchFamily="34" charset="-122"/>
              </a:rPr>
              <a:t>功能介绍</a:t>
            </a:r>
            <a:r>
              <a:rPr lang="zh-CN" altLang="en-US" sz="2000" b="1" dirty="0" smtClean="0">
                <a:solidFill>
                  <a:srgbClr val="183A5D"/>
                </a:solidFill>
                <a:latin typeface="微软雅黑" panose="020B0503020204020204" pitchFamily="34" charset="-122"/>
                <a:ea typeface="微软雅黑" panose="020B0503020204020204" pitchFamily="34" charset="-122"/>
              </a:rPr>
              <a:t>（</a:t>
            </a:r>
            <a:r>
              <a:rPr lang="en-US" altLang="zh-CN" sz="2000" b="1" dirty="0" smtClean="0">
                <a:solidFill>
                  <a:srgbClr val="183A5D"/>
                </a:solidFill>
                <a:latin typeface="微软雅黑" panose="020B0503020204020204" pitchFamily="34" charset="-122"/>
                <a:ea typeface="微软雅黑" panose="020B0503020204020204" pitchFamily="34" charset="-122"/>
              </a:rPr>
              <a:t>PC</a:t>
            </a:r>
            <a:r>
              <a:rPr lang="zh-CN" altLang="en-US" sz="2000" b="1" dirty="0" smtClean="0">
                <a:solidFill>
                  <a:srgbClr val="183A5D"/>
                </a:solidFill>
                <a:latin typeface="微软雅黑" panose="020B0503020204020204" pitchFamily="34" charset="-122"/>
                <a:ea typeface="微软雅黑" panose="020B0503020204020204" pitchFamily="34" charset="-122"/>
              </a:rPr>
              <a:t>端</a:t>
            </a:r>
            <a:r>
              <a:rPr lang="en-US" altLang="zh-CN" sz="2000" b="1" dirty="0" smtClean="0">
                <a:solidFill>
                  <a:srgbClr val="183A5D"/>
                </a:solidFill>
                <a:latin typeface="微软雅黑" panose="020B0503020204020204" pitchFamily="34" charset="-122"/>
                <a:ea typeface="微软雅黑" panose="020B0503020204020204" pitchFamily="34" charset="-122"/>
              </a:rPr>
              <a:t>—</a:t>
            </a:r>
            <a:r>
              <a:rPr lang="zh-CN" altLang="en-US" sz="2000" b="1" dirty="0" smtClean="0">
                <a:solidFill>
                  <a:srgbClr val="183A5D"/>
                </a:solidFill>
                <a:latin typeface="微软雅黑" panose="020B0503020204020204" pitchFamily="34" charset="-122"/>
                <a:ea typeface="微软雅黑" panose="020B0503020204020204" pitchFamily="34" charset="-122"/>
              </a:rPr>
              <a:t>管理模块）</a:t>
            </a:r>
          </a:p>
        </p:txBody>
      </p:sp>
      <p:sp>
        <p:nvSpPr>
          <p:cNvPr id="15" name="文本框 14"/>
          <p:cNvSpPr txBox="1"/>
          <p:nvPr/>
        </p:nvSpPr>
        <p:spPr>
          <a:xfrm>
            <a:off x="4746626" y="4648298"/>
            <a:ext cx="2095499"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smtClean="0">
                <a:solidFill>
                  <a:srgbClr val="183A5D"/>
                </a:solidFill>
                <a:latin typeface="微软雅黑" panose="020B0503020204020204" pitchFamily="34" charset="-122"/>
                <a:ea typeface="微软雅黑" panose="020B0503020204020204" pitchFamily="34" charset="-122"/>
              </a:rPr>
              <a:t>1:</a:t>
            </a:r>
            <a:r>
              <a:rPr lang="zh-CN" altLang="en-US" sz="1600" dirty="0" smtClean="0">
                <a:solidFill>
                  <a:srgbClr val="183A5D"/>
                </a:solidFill>
                <a:latin typeface="微软雅黑" panose="020B0503020204020204" pitchFamily="34" charset="-122"/>
                <a:ea typeface="微软雅黑" panose="020B0503020204020204" pitchFamily="34" charset="-122"/>
              </a:rPr>
              <a:t>书籍录入</a:t>
            </a:r>
          </a:p>
        </p:txBody>
      </p:sp>
      <p:pic>
        <p:nvPicPr>
          <p:cNvPr id="3074" name="Picture 2"/>
          <p:cNvPicPr>
            <a:picLocks noChangeAspect="1" noChangeArrowheads="1"/>
          </p:cNvPicPr>
          <p:nvPr/>
        </p:nvPicPr>
        <p:blipFill>
          <a:blip r:embed="rId2" cstate="print"/>
          <a:srcRect/>
          <a:stretch>
            <a:fillRect/>
          </a:stretch>
        </p:blipFill>
        <p:spPr bwMode="auto">
          <a:xfrm>
            <a:off x="3314700" y="1085849"/>
            <a:ext cx="4342878" cy="3552826"/>
          </a:xfrm>
          <a:prstGeom prst="rect">
            <a:avLst/>
          </a:prstGeom>
          <a:noFill/>
          <a:ln w="9525">
            <a:noFill/>
            <a:miter lim="800000"/>
            <a:headEnd/>
            <a:tailEnd/>
          </a:ln>
        </p:spPr>
      </p:pic>
      <p:sp>
        <p:nvSpPr>
          <p:cNvPr id="7" name="TextBox 6"/>
          <p:cNvSpPr txBox="1"/>
          <p:nvPr/>
        </p:nvSpPr>
        <p:spPr>
          <a:xfrm>
            <a:off x="7820026" y="1247774"/>
            <a:ext cx="1323974" cy="2800767"/>
          </a:xfrm>
          <a:prstGeom prst="rect">
            <a:avLst/>
          </a:prstGeom>
          <a:noFill/>
        </p:spPr>
        <p:txBody>
          <a:bodyPr wrap="square" rtlCol="0">
            <a:spAutoFit/>
          </a:bodyPr>
          <a:lstStyle/>
          <a:p>
            <a:r>
              <a:rPr lang="zh-CN" altLang="en-US" sz="1600" dirty="0" smtClean="0">
                <a:solidFill>
                  <a:srgbClr val="183A5D"/>
                </a:solidFill>
                <a:latin typeface="微软雅黑" panose="020B0503020204020204" pitchFamily="34" charset="-122"/>
                <a:ea typeface="微软雅黑" panose="020B0503020204020204" pitchFamily="34" charset="-122"/>
              </a:rPr>
              <a:t>管理员可以通过输入</a:t>
            </a:r>
            <a:r>
              <a:rPr lang="en-US" altLang="zh-CN" sz="1600" dirty="0" smtClean="0">
                <a:solidFill>
                  <a:srgbClr val="183A5D"/>
                </a:solidFill>
                <a:latin typeface="微软雅黑" panose="020B0503020204020204" pitchFamily="34" charset="-122"/>
                <a:ea typeface="微软雅黑" panose="020B0503020204020204" pitchFamily="34" charset="-122"/>
              </a:rPr>
              <a:t>ISBN</a:t>
            </a:r>
            <a:r>
              <a:rPr lang="zh-CN" altLang="en-US" sz="1600" dirty="0" smtClean="0">
                <a:solidFill>
                  <a:srgbClr val="183A5D"/>
                </a:solidFill>
                <a:latin typeface="微软雅黑" panose="020B0503020204020204" pitchFamily="34" charset="-122"/>
                <a:ea typeface="微软雅黑" panose="020B0503020204020204" pitchFamily="34" charset="-122"/>
              </a:rPr>
              <a:t>号来搜索书籍信息，系统将会自动补全，然后选择录入的目标书库、分类以及书籍量，最后确认录入。</a:t>
            </a:r>
          </a:p>
        </p:txBody>
      </p:sp>
      <p:pic>
        <p:nvPicPr>
          <p:cNvPr id="6" name="图片 5"/>
          <p:cNvPicPr>
            <a:picLocks noChangeAspect="1"/>
          </p:cNvPicPr>
          <p:nvPr/>
        </p:nvPicPr>
        <p:blipFill>
          <a:blip r:embed="rId3"/>
          <a:stretch>
            <a:fillRect/>
          </a:stretch>
        </p:blipFill>
        <p:spPr>
          <a:xfrm>
            <a:off x="374650" y="1076226"/>
            <a:ext cx="2830586" cy="3562449"/>
          </a:xfrm>
          <a:prstGeom prst="rect">
            <a:avLst/>
          </a:prstGeom>
        </p:spPr>
      </p:pic>
      <p:sp>
        <p:nvSpPr>
          <p:cNvPr id="8" name="文本框 7"/>
          <p:cNvSpPr txBox="1"/>
          <p:nvPr/>
        </p:nvSpPr>
        <p:spPr>
          <a:xfrm>
            <a:off x="742193" y="4662196"/>
            <a:ext cx="2095499"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smtClean="0">
                <a:solidFill>
                  <a:srgbClr val="183A5D"/>
                </a:solidFill>
                <a:latin typeface="微软雅黑" panose="020B0503020204020204" pitchFamily="34" charset="-122"/>
                <a:ea typeface="微软雅黑" panose="020B0503020204020204" pitchFamily="34" charset="-122"/>
              </a:rPr>
              <a:t>0</a:t>
            </a:r>
            <a:r>
              <a:rPr lang="en-US" altLang="zh-CN" sz="1600" dirty="0" smtClean="0">
                <a:solidFill>
                  <a:srgbClr val="183A5D"/>
                </a:solidFill>
                <a:latin typeface="微软雅黑" panose="020B0503020204020204" pitchFamily="34" charset="-122"/>
                <a:ea typeface="微软雅黑" panose="020B0503020204020204" pitchFamily="34" charset="-122"/>
              </a:rPr>
              <a:t>:</a:t>
            </a:r>
            <a:r>
              <a:rPr lang="zh-CN" altLang="en-US" sz="1600" dirty="0" smtClean="0">
                <a:solidFill>
                  <a:srgbClr val="183A5D"/>
                </a:solidFill>
                <a:latin typeface="微软雅黑" panose="020B0503020204020204" pitchFamily="34" charset="-122"/>
                <a:ea typeface="微软雅黑" panose="020B0503020204020204" pitchFamily="34" charset="-122"/>
              </a:rPr>
              <a:t>管理员登录</a:t>
            </a:r>
            <a:endParaRPr lang="zh-CN" altLang="en-US" sz="1600" dirty="0" smtClean="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4650" y="429895"/>
            <a:ext cx="6467475" cy="646331"/>
          </a:xfrm>
          <a:prstGeom prst="rect">
            <a:avLst/>
          </a:prstGeom>
          <a:noFill/>
        </p:spPr>
        <p:txBody>
          <a:bodyPr wrap="square" rtlCol="0">
            <a:spAutoFit/>
          </a:bodyPr>
          <a:lstStyle/>
          <a:p>
            <a:r>
              <a:rPr lang="zh-CN" altLang="en-US" sz="3600" b="1" dirty="0" smtClean="0">
                <a:solidFill>
                  <a:srgbClr val="183A5D"/>
                </a:solidFill>
                <a:latin typeface="微软雅黑" panose="020B0503020204020204" pitchFamily="34" charset="-122"/>
                <a:ea typeface="微软雅黑" panose="020B0503020204020204" pitchFamily="34" charset="-122"/>
              </a:rPr>
              <a:t>功能介绍</a:t>
            </a:r>
            <a:r>
              <a:rPr lang="zh-CN" altLang="en-US" sz="2000" b="1" dirty="0" smtClean="0">
                <a:solidFill>
                  <a:srgbClr val="183A5D"/>
                </a:solidFill>
                <a:latin typeface="微软雅黑" panose="020B0503020204020204" pitchFamily="34" charset="-122"/>
                <a:ea typeface="微软雅黑" panose="020B0503020204020204" pitchFamily="34" charset="-122"/>
              </a:rPr>
              <a:t>（</a:t>
            </a:r>
            <a:r>
              <a:rPr lang="en-US" altLang="zh-CN" sz="2000" b="1" dirty="0" smtClean="0">
                <a:solidFill>
                  <a:srgbClr val="183A5D"/>
                </a:solidFill>
                <a:latin typeface="微软雅黑" panose="020B0503020204020204" pitchFamily="34" charset="-122"/>
                <a:ea typeface="微软雅黑" panose="020B0503020204020204" pitchFamily="34" charset="-122"/>
              </a:rPr>
              <a:t>PC</a:t>
            </a:r>
            <a:r>
              <a:rPr lang="zh-CN" altLang="en-US" sz="2000" b="1" dirty="0" smtClean="0">
                <a:solidFill>
                  <a:srgbClr val="183A5D"/>
                </a:solidFill>
                <a:latin typeface="微软雅黑" panose="020B0503020204020204" pitchFamily="34" charset="-122"/>
                <a:ea typeface="微软雅黑" panose="020B0503020204020204" pitchFamily="34" charset="-122"/>
              </a:rPr>
              <a:t>端</a:t>
            </a:r>
            <a:r>
              <a:rPr lang="en-US" altLang="zh-CN" sz="2000" b="1" dirty="0" smtClean="0">
                <a:solidFill>
                  <a:srgbClr val="183A5D"/>
                </a:solidFill>
                <a:latin typeface="微软雅黑" panose="020B0503020204020204" pitchFamily="34" charset="-122"/>
                <a:ea typeface="微软雅黑" panose="020B0503020204020204" pitchFamily="34" charset="-122"/>
              </a:rPr>
              <a:t>—</a:t>
            </a:r>
            <a:r>
              <a:rPr lang="zh-CN" altLang="en-US" sz="2000" b="1" dirty="0" smtClean="0">
                <a:solidFill>
                  <a:srgbClr val="183A5D"/>
                </a:solidFill>
                <a:latin typeface="微软雅黑" panose="020B0503020204020204" pitchFamily="34" charset="-122"/>
                <a:ea typeface="微软雅黑" panose="020B0503020204020204" pitchFamily="34" charset="-122"/>
              </a:rPr>
              <a:t>管理模块）</a:t>
            </a:r>
          </a:p>
        </p:txBody>
      </p:sp>
      <p:sp>
        <p:nvSpPr>
          <p:cNvPr id="15" name="文本框 14"/>
          <p:cNvSpPr txBox="1"/>
          <p:nvPr/>
        </p:nvSpPr>
        <p:spPr>
          <a:xfrm>
            <a:off x="2571750" y="4676230"/>
            <a:ext cx="2095499"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smtClean="0">
                <a:solidFill>
                  <a:srgbClr val="183A5D"/>
                </a:solidFill>
                <a:latin typeface="微软雅黑" panose="020B0503020204020204" pitchFamily="34" charset="-122"/>
                <a:ea typeface="微软雅黑" panose="020B0503020204020204" pitchFamily="34" charset="-122"/>
              </a:rPr>
              <a:t>2:</a:t>
            </a:r>
            <a:r>
              <a:rPr lang="zh-CN" altLang="en-US" sz="1600" dirty="0" smtClean="0">
                <a:solidFill>
                  <a:srgbClr val="183A5D"/>
                </a:solidFill>
                <a:latin typeface="微软雅黑" panose="020B0503020204020204" pitchFamily="34" charset="-122"/>
                <a:ea typeface="微软雅黑" panose="020B0503020204020204" pitchFamily="34" charset="-122"/>
              </a:rPr>
              <a:t>书库管理</a:t>
            </a:r>
          </a:p>
        </p:txBody>
      </p:sp>
      <p:sp>
        <p:nvSpPr>
          <p:cNvPr id="7" name="TextBox 6"/>
          <p:cNvSpPr txBox="1"/>
          <p:nvPr/>
        </p:nvSpPr>
        <p:spPr>
          <a:xfrm>
            <a:off x="7820026" y="1247774"/>
            <a:ext cx="1323974" cy="2308324"/>
          </a:xfrm>
          <a:prstGeom prst="rect">
            <a:avLst/>
          </a:prstGeom>
          <a:noFill/>
        </p:spPr>
        <p:txBody>
          <a:bodyPr wrap="square" rtlCol="0">
            <a:spAutoFit/>
          </a:bodyPr>
          <a:lstStyle/>
          <a:p>
            <a:r>
              <a:rPr lang="zh-CN" altLang="en-US" sz="1600" dirty="0" smtClean="0">
                <a:solidFill>
                  <a:srgbClr val="183A5D"/>
                </a:solidFill>
                <a:latin typeface="微软雅黑" panose="020B0503020204020204" pitchFamily="34" charset="-122"/>
                <a:ea typeface="微软雅黑" panose="020B0503020204020204" pitchFamily="34" charset="-122"/>
              </a:rPr>
              <a:t>管理员可以增删书库；以及增减对应书库下的分类信息；如果书库下有分类或分类下有书籍将无法删除。</a:t>
            </a:r>
          </a:p>
        </p:txBody>
      </p:sp>
      <p:pic>
        <p:nvPicPr>
          <p:cNvPr id="4098" name="Picture 2"/>
          <p:cNvPicPr>
            <a:picLocks noChangeAspect="1" noChangeArrowheads="1"/>
          </p:cNvPicPr>
          <p:nvPr/>
        </p:nvPicPr>
        <p:blipFill>
          <a:blip r:embed="rId2" cstate="print"/>
          <a:srcRect/>
          <a:stretch>
            <a:fillRect/>
          </a:stretch>
        </p:blipFill>
        <p:spPr bwMode="auto">
          <a:xfrm>
            <a:off x="495300" y="1175154"/>
            <a:ext cx="7181850" cy="34158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4650" y="429895"/>
            <a:ext cx="6467475" cy="646331"/>
          </a:xfrm>
          <a:prstGeom prst="rect">
            <a:avLst/>
          </a:prstGeom>
          <a:noFill/>
        </p:spPr>
        <p:txBody>
          <a:bodyPr wrap="square" rtlCol="0">
            <a:spAutoFit/>
          </a:bodyPr>
          <a:lstStyle/>
          <a:p>
            <a:r>
              <a:rPr lang="zh-CN" altLang="en-US" sz="3600" b="1" dirty="0" smtClean="0">
                <a:solidFill>
                  <a:srgbClr val="183A5D"/>
                </a:solidFill>
                <a:latin typeface="微软雅黑" panose="020B0503020204020204" pitchFamily="34" charset="-122"/>
                <a:ea typeface="微软雅黑" panose="020B0503020204020204" pitchFamily="34" charset="-122"/>
              </a:rPr>
              <a:t>功能介绍</a:t>
            </a:r>
            <a:r>
              <a:rPr lang="zh-CN" altLang="en-US" sz="2000" b="1" dirty="0" smtClean="0">
                <a:solidFill>
                  <a:srgbClr val="183A5D"/>
                </a:solidFill>
                <a:latin typeface="微软雅黑" panose="020B0503020204020204" pitchFamily="34" charset="-122"/>
                <a:ea typeface="微软雅黑" panose="020B0503020204020204" pitchFamily="34" charset="-122"/>
              </a:rPr>
              <a:t>（</a:t>
            </a:r>
            <a:r>
              <a:rPr lang="en-US" altLang="zh-CN" sz="2000" b="1" dirty="0" smtClean="0">
                <a:solidFill>
                  <a:srgbClr val="183A5D"/>
                </a:solidFill>
                <a:latin typeface="微软雅黑" panose="020B0503020204020204" pitchFamily="34" charset="-122"/>
                <a:ea typeface="微软雅黑" panose="020B0503020204020204" pitchFamily="34" charset="-122"/>
              </a:rPr>
              <a:t>PC</a:t>
            </a:r>
            <a:r>
              <a:rPr lang="zh-CN" altLang="en-US" sz="2000" b="1" dirty="0" smtClean="0">
                <a:solidFill>
                  <a:srgbClr val="183A5D"/>
                </a:solidFill>
                <a:latin typeface="微软雅黑" panose="020B0503020204020204" pitchFamily="34" charset="-122"/>
                <a:ea typeface="微软雅黑" panose="020B0503020204020204" pitchFamily="34" charset="-122"/>
              </a:rPr>
              <a:t>端</a:t>
            </a:r>
            <a:r>
              <a:rPr lang="en-US" altLang="zh-CN" sz="2000" b="1" dirty="0" smtClean="0">
                <a:solidFill>
                  <a:srgbClr val="183A5D"/>
                </a:solidFill>
                <a:latin typeface="微软雅黑" panose="020B0503020204020204" pitchFamily="34" charset="-122"/>
                <a:ea typeface="微软雅黑" panose="020B0503020204020204" pitchFamily="34" charset="-122"/>
              </a:rPr>
              <a:t>—</a:t>
            </a:r>
            <a:r>
              <a:rPr lang="zh-CN" altLang="en-US" sz="2000" b="1" dirty="0" smtClean="0">
                <a:solidFill>
                  <a:srgbClr val="183A5D"/>
                </a:solidFill>
                <a:latin typeface="微软雅黑" panose="020B0503020204020204" pitchFamily="34" charset="-122"/>
                <a:ea typeface="微软雅黑" panose="020B0503020204020204" pitchFamily="34" charset="-122"/>
              </a:rPr>
              <a:t>管理模块）</a:t>
            </a:r>
          </a:p>
        </p:txBody>
      </p:sp>
      <p:sp>
        <p:nvSpPr>
          <p:cNvPr id="15" name="文本框 14"/>
          <p:cNvSpPr txBox="1"/>
          <p:nvPr/>
        </p:nvSpPr>
        <p:spPr>
          <a:xfrm>
            <a:off x="2609850" y="4380955"/>
            <a:ext cx="2095499"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smtClean="0">
                <a:solidFill>
                  <a:srgbClr val="183A5D"/>
                </a:solidFill>
                <a:latin typeface="微软雅黑" panose="020B0503020204020204" pitchFamily="34" charset="-122"/>
                <a:ea typeface="微软雅黑" panose="020B0503020204020204" pitchFamily="34" charset="-122"/>
              </a:rPr>
              <a:t>3:</a:t>
            </a:r>
            <a:r>
              <a:rPr lang="zh-CN" altLang="en-US" sz="1600" dirty="0" smtClean="0">
                <a:solidFill>
                  <a:srgbClr val="183A5D"/>
                </a:solidFill>
                <a:latin typeface="微软雅黑" panose="020B0503020204020204" pitchFamily="34" charset="-122"/>
                <a:ea typeface="微软雅黑" panose="020B0503020204020204" pitchFamily="34" charset="-122"/>
              </a:rPr>
              <a:t>人员管理</a:t>
            </a:r>
          </a:p>
        </p:txBody>
      </p:sp>
      <p:sp>
        <p:nvSpPr>
          <p:cNvPr id="7" name="TextBox 6"/>
          <p:cNvSpPr txBox="1"/>
          <p:nvPr/>
        </p:nvSpPr>
        <p:spPr>
          <a:xfrm>
            <a:off x="7677151" y="1447799"/>
            <a:ext cx="1323974" cy="2308324"/>
          </a:xfrm>
          <a:prstGeom prst="rect">
            <a:avLst/>
          </a:prstGeom>
          <a:noFill/>
        </p:spPr>
        <p:txBody>
          <a:bodyPr wrap="square" rtlCol="0">
            <a:spAutoFit/>
          </a:bodyPr>
          <a:lstStyle/>
          <a:p>
            <a:r>
              <a:rPr lang="zh-CN" altLang="en-US" sz="1600" dirty="0" smtClean="0">
                <a:solidFill>
                  <a:srgbClr val="183A5D"/>
                </a:solidFill>
                <a:latin typeface="微软雅黑" panose="020B0503020204020204" pitchFamily="34" charset="-122"/>
                <a:ea typeface="微软雅黑" panose="020B0503020204020204" pitchFamily="34" charset="-122"/>
              </a:rPr>
              <a:t>顶层管理员能增加管理员或删除管理员，（后期还会加入管理员的权限管理功能），待完善。</a:t>
            </a:r>
          </a:p>
        </p:txBody>
      </p:sp>
      <p:pic>
        <p:nvPicPr>
          <p:cNvPr id="5122" name="Picture 2"/>
          <p:cNvPicPr>
            <a:picLocks noChangeAspect="1" noChangeArrowheads="1"/>
          </p:cNvPicPr>
          <p:nvPr/>
        </p:nvPicPr>
        <p:blipFill>
          <a:blip r:embed="rId2" cstate="print"/>
          <a:srcRect/>
          <a:stretch>
            <a:fillRect/>
          </a:stretch>
        </p:blipFill>
        <p:spPr bwMode="auto">
          <a:xfrm>
            <a:off x="633413" y="1399909"/>
            <a:ext cx="6948487" cy="2724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0" y="142875"/>
            <a:ext cx="558546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特色与创新 </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zh-CN" altLang="en-US" sz="2000" dirty="0" smtClean="0">
                <a:solidFill>
                  <a:srgbClr val="183A5D"/>
                </a:solidFill>
                <a:latin typeface="微软雅黑" panose="020B0503020204020204" pitchFamily="34" charset="-122"/>
                <a:ea typeface="微软雅黑" panose="020B0503020204020204" pitchFamily="34" charset="-122"/>
              </a:rPr>
              <a:t>技术架构</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PART3</a:t>
            </a:r>
            <a:endParaRPr lang="en-US" sz="1800" dirty="0"/>
          </a:p>
        </p:txBody>
      </p:sp>
      <p:sp>
        <p:nvSpPr>
          <p:cNvPr id="28" name="TextBox 27"/>
          <p:cNvSpPr txBox="1"/>
          <p:nvPr/>
        </p:nvSpPr>
        <p:spPr>
          <a:xfrm>
            <a:off x="838200" y="923925"/>
            <a:ext cx="1210588" cy="400110"/>
          </a:xfrm>
          <a:prstGeom prst="rect">
            <a:avLst/>
          </a:prstGeom>
          <a:noFill/>
        </p:spPr>
        <p:txBody>
          <a:bodyPr wrap="none" rtlCol="0">
            <a:spAutoFit/>
          </a:bodyPr>
          <a:lstStyle/>
          <a:p>
            <a:r>
              <a:rPr lang="zh-CN" altLang="en-US" sz="20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rPr>
              <a:t>整体框架</a:t>
            </a:r>
          </a:p>
        </p:txBody>
      </p:sp>
      <p:sp>
        <p:nvSpPr>
          <p:cNvPr id="29" name="圆角矩形 28"/>
          <p:cNvSpPr/>
          <p:nvPr/>
        </p:nvSpPr>
        <p:spPr>
          <a:xfrm>
            <a:off x="2914650" y="838200"/>
            <a:ext cx="30003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WEB</a:t>
            </a:r>
            <a:r>
              <a:rPr lang="zh-CN" altLang="en-US" dirty="0" smtClean="0"/>
              <a:t>前端</a:t>
            </a:r>
            <a:endParaRPr lang="zh-CN" altLang="en-US" dirty="0"/>
          </a:p>
        </p:txBody>
      </p:sp>
      <p:sp>
        <p:nvSpPr>
          <p:cNvPr id="31" name="圆角矩形 30"/>
          <p:cNvSpPr/>
          <p:nvPr/>
        </p:nvSpPr>
        <p:spPr>
          <a:xfrm>
            <a:off x="2905125" y="1743075"/>
            <a:ext cx="3048000" cy="476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PHP</a:t>
            </a:r>
            <a:r>
              <a:rPr lang="zh-CN" altLang="en-US" dirty="0" smtClean="0"/>
              <a:t>后端</a:t>
            </a:r>
            <a:endParaRPr lang="zh-CN" altLang="en-US" dirty="0"/>
          </a:p>
        </p:txBody>
      </p:sp>
      <p:sp>
        <p:nvSpPr>
          <p:cNvPr id="34" name="圆角矩形 33"/>
          <p:cNvSpPr/>
          <p:nvPr/>
        </p:nvSpPr>
        <p:spPr>
          <a:xfrm>
            <a:off x="2914650" y="2609850"/>
            <a:ext cx="1466850" cy="542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JAVA</a:t>
            </a:r>
            <a:r>
              <a:rPr lang="zh-CN" altLang="en-US" dirty="0" smtClean="0"/>
              <a:t>数据接口</a:t>
            </a:r>
            <a:endParaRPr lang="zh-CN" altLang="en-US" dirty="0"/>
          </a:p>
        </p:txBody>
      </p:sp>
      <p:sp>
        <p:nvSpPr>
          <p:cNvPr id="37" name="圆角矩形 36"/>
          <p:cNvSpPr/>
          <p:nvPr/>
        </p:nvSpPr>
        <p:spPr>
          <a:xfrm>
            <a:off x="2924175" y="3571875"/>
            <a:ext cx="1466850" cy="552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ES</a:t>
            </a:r>
            <a:r>
              <a:rPr lang="zh-CN" altLang="en-US" dirty="0" smtClean="0"/>
              <a:t>搜索引擎</a:t>
            </a:r>
            <a:endParaRPr lang="zh-CN" altLang="en-US" dirty="0"/>
          </a:p>
        </p:txBody>
      </p:sp>
      <p:sp>
        <p:nvSpPr>
          <p:cNvPr id="38" name="圆柱形 37"/>
          <p:cNvSpPr/>
          <p:nvPr/>
        </p:nvSpPr>
        <p:spPr>
          <a:xfrm>
            <a:off x="4953000" y="2686050"/>
            <a:ext cx="971550" cy="1447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MYSQL</a:t>
            </a:r>
          </a:p>
          <a:p>
            <a:pPr algn="ctr"/>
            <a:r>
              <a:rPr lang="zh-CN" altLang="en-US" dirty="0" smtClean="0"/>
              <a:t>数据库</a:t>
            </a:r>
            <a:endParaRPr lang="zh-CN" altLang="en-US" dirty="0"/>
          </a:p>
        </p:txBody>
      </p:sp>
      <p:sp>
        <p:nvSpPr>
          <p:cNvPr id="39" name="上下箭头 38"/>
          <p:cNvSpPr/>
          <p:nvPr/>
        </p:nvSpPr>
        <p:spPr>
          <a:xfrm>
            <a:off x="4276725" y="1438275"/>
            <a:ext cx="228600" cy="3333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上下箭头 41"/>
          <p:cNvSpPr/>
          <p:nvPr/>
        </p:nvSpPr>
        <p:spPr>
          <a:xfrm>
            <a:off x="3562350" y="2238375"/>
            <a:ext cx="228600" cy="3333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上下箭头 42"/>
          <p:cNvSpPr/>
          <p:nvPr/>
        </p:nvSpPr>
        <p:spPr>
          <a:xfrm>
            <a:off x="3505200" y="3219450"/>
            <a:ext cx="228600" cy="3333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上下箭头 43"/>
          <p:cNvSpPr/>
          <p:nvPr/>
        </p:nvSpPr>
        <p:spPr>
          <a:xfrm>
            <a:off x="5286374" y="2209800"/>
            <a:ext cx="352425" cy="51395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上下箭头 44"/>
          <p:cNvSpPr/>
          <p:nvPr/>
        </p:nvSpPr>
        <p:spPr>
          <a:xfrm rot="16200000">
            <a:off x="4484968" y="2665760"/>
            <a:ext cx="365759" cy="5333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0" y="142875"/>
            <a:ext cx="558546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特色与创新 </a:t>
            </a:r>
            <a:r>
              <a:rPr lang="en-US" altLang="zh-CN" sz="2000" dirty="0" smtClean="0">
                <a:solidFill>
                  <a:srgbClr val="183A5D"/>
                </a:solidFill>
                <a:latin typeface="微软雅黑" panose="020B0503020204020204" pitchFamily="34" charset="-122"/>
                <a:ea typeface="微软雅黑" panose="020B0503020204020204" pitchFamily="34" charset="-122"/>
              </a:rPr>
              <a:t>–JAVA</a:t>
            </a:r>
            <a:r>
              <a:rPr lang="zh-CN" altLang="en-US" sz="2000" dirty="0" smtClean="0">
                <a:solidFill>
                  <a:srgbClr val="183A5D"/>
                </a:solidFill>
                <a:latin typeface="微软雅黑" panose="020B0503020204020204" pitchFamily="34" charset="-122"/>
                <a:ea typeface="微软雅黑" panose="020B0503020204020204" pitchFamily="34" charset="-122"/>
              </a:rPr>
              <a:t>数据层</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PART3</a:t>
            </a:r>
            <a:endParaRPr lang="en-US" sz="1800" dirty="0"/>
          </a:p>
        </p:txBody>
      </p:sp>
      <p:sp>
        <p:nvSpPr>
          <p:cNvPr id="28" name="TextBox 27"/>
          <p:cNvSpPr txBox="1"/>
          <p:nvPr/>
        </p:nvSpPr>
        <p:spPr>
          <a:xfrm>
            <a:off x="466725" y="1819275"/>
            <a:ext cx="1782860" cy="400110"/>
          </a:xfrm>
          <a:prstGeom prst="rect">
            <a:avLst/>
          </a:prstGeom>
          <a:noFill/>
        </p:spPr>
        <p:txBody>
          <a:bodyPr wrap="none" rtlCol="0">
            <a:spAutoFit/>
          </a:bodyPr>
          <a:lstStyle/>
          <a:p>
            <a:r>
              <a:rPr lang="en-US" altLang="zh-CN" sz="20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rPr>
              <a:t>SSM</a:t>
            </a:r>
            <a:r>
              <a:rPr lang="zh-CN" altLang="en-US" sz="20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rPr>
              <a:t>三大框架</a:t>
            </a:r>
          </a:p>
        </p:txBody>
      </p:sp>
      <p:sp>
        <p:nvSpPr>
          <p:cNvPr id="29" name="圆角矩形 28"/>
          <p:cNvSpPr/>
          <p:nvPr/>
        </p:nvSpPr>
        <p:spPr>
          <a:xfrm>
            <a:off x="4572000" y="819150"/>
            <a:ext cx="30003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Controller</a:t>
            </a:r>
            <a:r>
              <a:rPr lang="zh-CN" altLang="en-US" dirty="0" smtClean="0"/>
              <a:t>控制层</a:t>
            </a:r>
            <a:endParaRPr lang="zh-CN" altLang="en-US" dirty="0"/>
          </a:p>
        </p:txBody>
      </p:sp>
      <p:sp>
        <p:nvSpPr>
          <p:cNvPr id="31" name="圆角矩形 30"/>
          <p:cNvSpPr/>
          <p:nvPr/>
        </p:nvSpPr>
        <p:spPr>
          <a:xfrm>
            <a:off x="4562475" y="1724025"/>
            <a:ext cx="3048000" cy="476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Service</a:t>
            </a:r>
            <a:r>
              <a:rPr lang="zh-CN" altLang="en-US" dirty="0" smtClean="0"/>
              <a:t>服务层</a:t>
            </a:r>
            <a:endParaRPr lang="zh-CN" altLang="en-US" dirty="0"/>
          </a:p>
        </p:txBody>
      </p:sp>
      <p:sp>
        <p:nvSpPr>
          <p:cNvPr id="34" name="圆角矩形 33"/>
          <p:cNvSpPr/>
          <p:nvPr/>
        </p:nvSpPr>
        <p:spPr>
          <a:xfrm>
            <a:off x="4572000" y="2590800"/>
            <a:ext cx="1466850" cy="542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DAO</a:t>
            </a:r>
            <a:r>
              <a:rPr lang="zh-CN" altLang="en-US" dirty="0" smtClean="0"/>
              <a:t>持久层</a:t>
            </a:r>
            <a:endParaRPr lang="zh-CN" altLang="en-US" dirty="0"/>
          </a:p>
        </p:txBody>
      </p:sp>
      <p:sp>
        <p:nvSpPr>
          <p:cNvPr id="37" name="圆角矩形 36"/>
          <p:cNvSpPr/>
          <p:nvPr/>
        </p:nvSpPr>
        <p:spPr>
          <a:xfrm>
            <a:off x="4581525" y="3552825"/>
            <a:ext cx="1466850" cy="552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ES</a:t>
            </a:r>
            <a:r>
              <a:rPr lang="zh-CN" altLang="en-US" dirty="0" smtClean="0"/>
              <a:t>搜索引擎</a:t>
            </a:r>
            <a:endParaRPr lang="zh-CN" altLang="en-US" dirty="0"/>
          </a:p>
        </p:txBody>
      </p:sp>
      <p:sp>
        <p:nvSpPr>
          <p:cNvPr id="38" name="圆柱形 37"/>
          <p:cNvSpPr/>
          <p:nvPr/>
        </p:nvSpPr>
        <p:spPr>
          <a:xfrm>
            <a:off x="6610350" y="2667000"/>
            <a:ext cx="971550" cy="1447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MYSQL</a:t>
            </a:r>
          </a:p>
          <a:p>
            <a:pPr algn="ctr"/>
            <a:r>
              <a:rPr lang="zh-CN" altLang="en-US" dirty="0" smtClean="0"/>
              <a:t>数据库</a:t>
            </a:r>
            <a:endParaRPr lang="zh-CN" altLang="en-US" dirty="0"/>
          </a:p>
        </p:txBody>
      </p:sp>
      <p:sp>
        <p:nvSpPr>
          <p:cNvPr id="39" name="上下箭头 38"/>
          <p:cNvSpPr/>
          <p:nvPr/>
        </p:nvSpPr>
        <p:spPr>
          <a:xfrm>
            <a:off x="5934075" y="1419225"/>
            <a:ext cx="228600" cy="3333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上下箭头 41"/>
          <p:cNvSpPr/>
          <p:nvPr/>
        </p:nvSpPr>
        <p:spPr>
          <a:xfrm>
            <a:off x="5219700" y="2219325"/>
            <a:ext cx="228600" cy="3333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上下箭头 42"/>
          <p:cNvSpPr/>
          <p:nvPr/>
        </p:nvSpPr>
        <p:spPr>
          <a:xfrm>
            <a:off x="5162550" y="3200400"/>
            <a:ext cx="228600" cy="3333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上下箭头 43"/>
          <p:cNvSpPr/>
          <p:nvPr/>
        </p:nvSpPr>
        <p:spPr>
          <a:xfrm>
            <a:off x="6943724" y="2190750"/>
            <a:ext cx="352425" cy="51395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上下箭头 44"/>
          <p:cNvSpPr/>
          <p:nvPr/>
        </p:nvSpPr>
        <p:spPr>
          <a:xfrm rot="16200000">
            <a:off x="6142318" y="2646710"/>
            <a:ext cx="365759" cy="5333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大括号 15"/>
          <p:cNvSpPr/>
          <p:nvPr/>
        </p:nvSpPr>
        <p:spPr>
          <a:xfrm>
            <a:off x="2219325" y="962025"/>
            <a:ext cx="809625" cy="2133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3095625" y="904875"/>
            <a:ext cx="966996" cy="300082"/>
          </a:xfrm>
          <a:prstGeom prst="rect">
            <a:avLst/>
          </a:prstGeom>
          <a:noFill/>
        </p:spPr>
        <p:txBody>
          <a:bodyPr wrap="none" rtlCol="0">
            <a:spAutoFit/>
          </a:bodyPr>
          <a:lstStyle/>
          <a:p>
            <a:r>
              <a:rPr lang="en-US" altLang="zh-CN" dirty="0" err="1" smtClean="0"/>
              <a:t>SpringMVC</a:t>
            </a:r>
            <a:endParaRPr lang="zh-CN" altLang="en-US" dirty="0"/>
          </a:p>
        </p:txBody>
      </p:sp>
      <p:sp>
        <p:nvSpPr>
          <p:cNvPr id="18" name="TextBox 17"/>
          <p:cNvSpPr txBox="1"/>
          <p:nvPr/>
        </p:nvSpPr>
        <p:spPr>
          <a:xfrm>
            <a:off x="3133725" y="2733675"/>
            <a:ext cx="1009650" cy="300082"/>
          </a:xfrm>
          <a:prstGeom prst="rect">
            <a:avLst/>
          </a:prstGeom>
          <a:noFill/>
        </p:spPr>
        <p:txBody>
          <a:bodyPr wrap="square" rtlCol="0">
            <a:spAutoFit/>
          </a:bodyPr>
          <a:lstStyle/>
          <a:p>
            <a:r>
              <a:rPr lang="en-US" altLang="zh-CN" dirty="0" err="1" smtClean="0"/>
              <a:t>Mybatis</a:t>
            </a:r>
            <a:endParaRPr lang="zh-CN" altLang="en-US" dirty="0"/>
          </a:p>
        </p:txBody>
      </p:sp>
      <p:sp>
        <p:nvSpPr>
          <p:cNvPr id="19" name="TextBox 18"/>
          <p:cNvSpPr txBox="1"/>
          <p:nvPr/>
        </p:nvSpPr>
        <p:spPr>
          <a:xfrm>
            <a:off x="3143250" y="1866900"/>
            <a:ext cx="630301" cy="300082"/>
          </a:xfrm>
          <a:prstGeom prst="rect">
            <a:avLst/>
          </a:prstGeom>
          <a:noFill/>
        </p:spPr>
        <p:txBody>
          <a:bodyPr wrap="square" rtlCol="0">
            <a:spAutoFit/>
          </a:bodyPr>
          <a:lstStyle/>
          <a:p>
            <a:r>
              <a:rPr lang="en-US" altLang="zh-CN" dirty="0" smtClean="0"/>
              <a:t>Spring</a:t>
            </a:r>
            <a:endParaRPr lang="zh-CN" altLang="en-US" dirty="0"/>
          </a:p>
        </p:txBody>
      </p:sp>
      <p:cxnSp>
        <p:nvCxnSpPr>
          <p:cNvPr id="21" name="直接箭头连接符 20"/>
          <p:cNvCxnSpPr>
            <a:stCxn id="19" idx="0"/>
          </p:cNvCxnSpPr>
          <p:nvPr/>
        </p:nvCxnSpPr>
        <p:spPr>
          <a:xfrm flipH="1" flipV="1">
            <a:off x="3457575" y="1190626"/>
            <a:ext cx="826" cy="676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9" idx="2"/>
          </p:cNvCxnSpPr>
          <p:nvPr/>
        </p:nvCxnSpPr>
        <p:spPr>
          <a:xfrm>
            <a:off x="3458401" y="2166982"/>
            <a:ext cx="8699" cy="5285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3"/>
          </p:cNvCxnSpPr>
          <p:nvPr/>
        </p:nvCxnSpPr>
        <p:spPr>
          <a:xfrm flipV="1">
            <a:off x="4062621" y="1047750"/>
            <a:ext cx="433179" cy="71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3914775" y="2886075"/>
            <a:ext cx="5810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0" y="142875"/>
            <a:ext cx="558546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特色与创新 </a:t>
            </a:r>
            <a:r>
              <a:rPr lang="mr-IN" altLang="zh-CN" sz="2000" dirty="0" smtClean="0">
                <a:solidFill>
                  <a:srgbClr val="183A5D"/>
                </a:solidFill>
                <a:latin typeface="微软雅黑" panose="020B0503020204020204" pitchFamily="34" charset="-122"/>
                <a:ea typeface="微软雅黑" panose="020B0503020204020204" pitchFamily="34" charset="-122"/>
              </a:rPr>
              <a:t>–</a:t>
            </a:r>
            <a:r>
              <a:rPr lang="en-US" altLang="zh-CN" sz="2000" dirty="0" smtClean="0">
                <a:solidFill>
                  <a:srgbClr val="183A5D"/>
                </a:solidFill>
                <a:latin typeface="微软雅黑" panose="020B0503020204020204" pitchFamily="34" charset="-122"/>
                <a:ea typeface="微软雅黑" panose="020B0503020204020204" pitchFamily="34" charset="-122"/>
              </a:rPr>
              <a:t> </a:t>
            </a:r>
            <a:r>
              <a:rPr lang="zh-CN" altLang="en-US" sz="2000" dirty="0" smtClean="0">
                <a:solidFill>
                  <a:srgbClr val="183A5D"/>
                </a:solidFill>
                <a:latin typeface="微软雅黑" panose="020B0503020204020204" pitchFamily="34" charset="-122"/>
                <a:ea typeface="微软雅黑" panose="020B0503020204020204" pitchFamily="34" charset="-122"/>
              </a:rPr>
              <a:t>响应式布局</a:t>
            </a:r>
            <a:endParaRPr lang="zh-CN" altLang="en-US" sz="2000" dirty="0" smtClean="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a:t>
            </a:r>
            <a:r>
              <a:rPr lang="en-US" sz="1800" dirty="0" smtClean="0"/>
              <a:t>3</a:t>
            </a:r>
            <a:endParaRPr lang="en-US" sz="1800" dirty="0"/>
          </a:p>
        </p:txBody>
      </p:sp>
      <p:sp>
        <p:nvSpPr>
          <p:cNvPr id="14" name="Text Placeholder 8"/>
          <p:cNvSpPr txBox="1"/>
          <p:nvPr/>
        </p:nvSpPr>
        <p:spPr>
          <a:xfrm>
            <a:off x="6168390" y="1812924"/>
            <a:ext cx="2617470" cy="215582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响应式布局</a:t>
            </a: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r>
              <a:rPr lang="zh-CN" altLang="en-US" sz="1400" b="1" dirty="0">
                <a:solidFill>
                  <a:schemeClr val="tx1">
                    <a:lumMod val="50000"/>
                    <a:lumOff val="50000"/>
                  </a:schemeClr>
                </a:solidFill>
                <a:latin typeface="微软雅黑 Light" panose="020B0502040204020203" charset="-122"/>
                <a:ea typeface="微软雅黑 Light" panose="020B0502040204020203" charset="-122"/>
              </a:rPr>
              <a:t> </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     为保证用户、管理员在各种不同机型、不同大小的屏幕上保持一致的体验，响应式布局应用而生。</a:t>
            </a: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r>
              <a:rPr lang="zh-CN" altLang="en-US" sz="1400" b="1" dirty="0">
                <a:solidFill>
                  <a:schemeClr val="tx1">
                    <a:lumMod val="50000"/>
                    <a:lumOff val="50000"/>
                  </a:schemeClr>
                </a:solidFill>
                <a:latin typeface="微软雅黑 Light" panose="020B0502040204020203" charset="-122"/>
                <a:ea typeface="微软雅黑 Light" panose="020B0502040204020203" charset="-122"/>
              </a:rPr>
              <a:t> </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   因此，从任何终端访问借阅助手的操作界面，都会保证良好用户交互的有力进行。</a:t>
            </a:r>
            <a:endParaRPr sz="1400" b="1" dirty="0" smtClean="0">
              <a:solidFill>
                <a:schemeClr val="tx1">
                  <a:lumMod val="50000"/>
                  <a:lumOff val="50000"/>
                </a:schemeClr>
              </a:solidFill>
              <a:latin typeface="微软雅黑 Light" panose="020B0502040204020203" charset="-122"/>
              <a:ea typeface="微软雅黑 Light" panose="020B0502040204020203" charset="-122"/>
            </a:endParaRPr>
          </a:p>
        </p:txBody>
      </p:sp>
      <p:pic>
        <p:nvPicPr>
          <p:cNvPr id="2" name="图片 1"/>
          <p:cNvPicPr>
            <a:picLocks noChangeAspect="1"/>
          </p:cNvPicPr>
          <p:nvPr/>
        </p:nvPicPr>
        <p:blipFill>
          <a:blip r:embed="rId2"/>
          <a:stretch>
            <a:fillRect/>
          </a:stretch>
        </p:blipFill>
        <p:spPr>
          <a:xfrm>
            <a:off x="781050" y="1406524"/>
            <a:ext cx="5042706" cy="3176905"/>
          </a:xfrm>
          <a:prstGeom prst="rect">
            <a:avLst/>
          </a:prstGeom>
        </p:spPr>
      </p:pic>
    </p:spTree>
    <p:extLst>
      <p:ext uri="{BB962C8B-B14F-4D97-AF65-F5344CB8AC3E}">
        <p14:creationId xmlns:p14="http://schemas.microsoft.com/office/powerpoint/2010/main" val="8188932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0" y="142875"/>
            <a:ext cx="5585460" cy="41783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特色与创新 </a:t>
            </a:r>
            <a:r>
              <a:rPr lang="en-US" altLang="zh-CN" sz="2000" dirty="0" smtClean="0">
                <a:solidFill>
                  <a:srgbClr val="183A5D"/>
                </a:solidFill>
                <a:latin typeface="微软雅黑" panose="020B0503020204020204" pitchFamily="34" charset="-122"/>
                <a:ea typeface="微软雅黑" panose="020B0503020204020204" pitchFamily="34" charset="-122"/>
              </a:rPr>
              <a:t>- Elasticsearch</a:t>
            </a:r>
            <a:r>
              <a:rPr lang="zh-CN" altLang="en-US" sz="2000" dirty="0" smtClean="0">
                <a:solidFill>
                  <a:srgbClr val="183A5D"/>
                </a:solidFill>
                <a:latin typeface="微软雅黑" panose="020B0503020204020204" pitchFamily="34" charset="-122"/>
                <a:ea typeface="微软雅黑" panose="020B0503020204020204" pitchFamily="34" charset="-122"/>
              </a:rPr>
              <a:t>搜索引擎的使用</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PART3</a:t>
            </a:r>
            <a:endParaRPr lang="en-US" sz="1800" dirty="0"/>
          </a:p>
        </p:txBody>
      </p:sp>
      <p:sp>
        <p:nvSpPr>
          <p:cNvPr id="7" name="모서리가 둥근 직사각형 409"/>
          <p:cNvSpPr/>
          <p:nvPr/>
        </p:nvSpPr>
        <p:spPr>
          <a:xfrm>
            <a:off x="4634116" y="3415066"/>
            <a:ext cx="2086744" cy="214313"/>
          </a:xfrm>
          <a:prstGeom prst="roundRect">
            <a:avLst>
              <a:gd name="adj" fmla="val 50000"/>
            </a:avLst>
          </a:prstGeom>
          <a:solidFill>
            <a:srgbClr val="D9D9D9"/>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Roboto Condensed" panose="02000000000000000000"/>
              <a:cs typeface="Roboto Condensed" panose="02000000000000000000"/>
            </a:endParaRPr>
          </a:p>
        </p:txBody>
      </p:sp>
      <p:sp>
        <p:nvSpPr>
          <p:cNvPr id="8" name="모서리가 둥근 직사각형 410"/>
          <p:cNvSpPr/>
          <p:nvPr/>
        </p:nvSpPr>
        <p:spPr>
          <a:xfrm>
            <a:off x="4634116" y="3143250"/>
            <a:ext cx="2086744" cy="214313"/>
          </a:xfrm>
          <a:prstGeom prst="roundRect">
            <a:avLst>
              <a:gd name="adj" fmla="val 50000"/>
            </a:avLst>
          </a:prstGeom>
          <a:solidFill>
            <a:srgbClr val="D9D9D9"/>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Roboto Condensed" panose="02000000000000000000"/>
              <a:cs typeface="Roboto Condensed" panose="02000000000000000000"/>
            </a:endParaRPr>
          </a:p>
        </p:txBody>
      </p:sp>
      <p:sp>
        <p:nvSpPr>
          <p:cNvPr id="9" name="TextBox 7"/>
          <p:cNvSpPr txBox="1"/>
          <p:nvPr/>
        </p:nvSpPr>
        <p:spPr>
          <a:xfrm>
            <a:off x="4799965" y="2795270"/>
            <a:ext cx="1920875" cy="208915"/>
          </a:xfrm>
          <a:prstGeom prst="rect">
            <a:avLst/>
          </a:prstGeom>
          <a:noFill/>
        </p:spPr>
        <p:txBody>
          <a:bodyPr wrap="square" lIns="0" tIns="0" rIns="0" bIns="0" rtlCol="0">
            <a:noAutofit/>
          </a:bodyPr>
          <a:lstStyle/>
          <a:p>
            <a:pPr lvl="0" algn="ctr">
              <a:spcAft>
                <a:spcPts val="300"/>
              </a:spcAft>
            </a:pPr>
            <a:r>
              <a:rPr lang="zh-CN" altLang="nb-NO" sz="1400" b="1" dirty="0" smtClean="0">
                <a:gradFill>
                  <a:gsLst>
                    <a:gs pos="0">
                      <a:schemeClr val="tx2"/>
                    </a:gs>
                    <a:gs pos="100000">
                      <a:schemeClr val="tx2"/>
                    </a:gs>
                  </a:gsLst>
                  <a:lin ang="5400000" scaled="0"/>
                </a:gradFill>
                <a:latin typeface="微软雅黑 Light" panose="020B0502040204020203" charset="-122"/>
                <a:ea typeface="微软雅黑 Light" panose="020B0502040204020203" charset="-122"/>
                <a:cs typeface="Roboto Condensed" panose="02000000000000000000"/>
              </a:rPr>
              <a:t>搜索效率</a:t>
            </a:r>
          </a:p>
        </p:txBody>
      </p:sp>
      <p:sp>
        <p:nvSpPr>
          <p:cNvPr id="11" name="모서리가 둥근 직사각형 137"/>
          <p:cNvSpPr/>
          <p:nvPr/>
        </p:nvSpPr>
        <p:spPr>
          <a:xfrm>
            <a:off x="4634116" y="1664847"/>
            <a:ext cx="2086744" cy="214313"/>
          </a:xfrm>
          <a:prstGeom prst="roundRect">
            <a:avLst>
              <a:gd name="adj" fmla="val 50000"/>
            </a:avLst>
          </a:prstGeom>
          <a:solidFill>
            <a:srgbClr val="D9D9D9"/>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Roboto Condensed" panose="02000000000000000000"/>
              <a:cs typeface="Roboto Condensed" panose="02000000000000000000"/>
            </a:endParaRPr>
          </a:p>
        </p:txBody>
      </p:sp>
      <p:sp>
        <p:nvSpPr>
          <p:cNvPr id="12" name="모서리가 둥근 직사각형 2"/>
          <p:cNvSpPr/>
          <p:nvPr/>
        </p:nvSpPr>
        <p:spPr>
          <a:xfrm>
            <a:off x="4634116" y="1393031"/>
            <a:ext cx="2086744" cy="214313"/>
          </a:xfrm>
          <a:prstGeom prst="roundRect">
            <a:avLst>
              <a:gd name="adj" fmla="val 50000"/>
            </a:avLst>
          </a:prstGeom>
          <a:solidFill>
            <a:schemeClr val="bg1">
              <a:lumMod val="8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Roboto Condensed" panose="02000000000000000000"/>
              <a:cs typeface="Roboto Condensed" panose="02000000000000000000"/>
            </a:endParaRPr>
          </a:p>
        </p:txBody>
      </p:sp>
      <p:sp>
        <p:nvSpPr>
          <p:cNvPr id="13" name="TextBox 64"/>
          <p:cNvSpPr txBox="1"/>
          <p:nvPr/>
        </p:nvSpPr>
        <p:spPr>
          <a:xfrm>
            <a:off x="4799965" y="1045210"/>
            <a:ext cx="1921510" cy="208915"/>
          </a:xfrm>
          <a:prstGeom prst="rect">
            <a:avLst/>
          </a:prstGeom>
          <a:noFill/>
        </p:spPr>
        <p:txBody>
          <a:bodyPr wrap="square" lIns="0" tIns="0" rIns="0" bIns="0" rtlCol="0">
            <a:noAutofit/>
          </a:bodyPr>
          <a:lstStyle/>
          <a:p>
            <a:pPr lvl="0" algn="ctr">
              <a:spcAft>
                <a:spcPts val="300"/>
              </a:spcAft>
            </a:pPr>
            <a:r>
              <a:rPr lang="zh-CN" altLang="en-US" sz="1400" b="1" dirty="0">
                <a:gradFill>
                  <a:gsLst>
                    <a:gs pos="0">
                      <a:schemeClr val="accent1"/>
                    </a:gs>
                    <a:gs pos="100000">
                      <a:schemeClr val="accent1"/>
                    </a:gs>
                  </a:gsLst>
                  <a:lin ang="5400000" scaled="0"/>
                </a:gradFill>
                <a:latin typeface="微软雅黑 Light" panose="020B0502040204020203" charset="-122"/>
                <a:ea typeface="微软雅黑 Light" panose="020B0502040204020203" charset="-122"/>
                <a:cs typeface="Roboto Condensed" panose="02000000000000000000"/>
              </a:rPr>
              <a:t>对已有数据进行搜索</a:t>
            </a:r>
          </a:p>
        </p:txBody>
      </p:sp>
      <p:sp>
        <p:nvSpPr>
          <p:cNvPr id="15" name="모서리가 둥근 직사각형 141"/>
          <p:cNvSpPr/>
          <p:nvPr/>
        </p:nvSpPr>
        <p:spPr>
          <a:xfrm>
            <a:off x="4634116" y="1664847"/>
            <a:ext cx="629955" cy="214313"/>
          </a:xfrm>
          <a:prstGeom prst="roundRect">
            <a:avLst>
              <a:gd name="adj" fmla="val 50000"/>
            </a:avLst>
          </a:prstGeom>
          <a:solidFill>
            <a:srgbClr val="183A5D"/>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모서리가 둥근 직사각형 142"/>
          <p:cNvSpPr/>
          <p:nvPr/>
        </p:nvSpPr>
        <p:spPr>
          <a:xfrm>
            <a:off x="4634115" y="1393031"/>
            <a:ext cx="1473370" cy="214313"/>
          </a:xfrm>
          <a:prstGeom prst="roundRect">
            <a:avLst>
              <a:gd name="adj" fmla="val 50000"/>
            </a:avLst>
          </a:prstGeom>
          <a:solidFill>
            <a:srgbClr val="183A5D"/>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6"/>
          <p:cNvSpPr/>
          <p:nvPr/>
        </p:nvSpPr>
        <p:spPr>
          <a:xfrm>
            <a:off x="6781165" y="1382713"/>
            <a:ext cx="1248410" cy="206375"/>
          </a:xfrm>
          <a:prstGeom prst="rect">
            <a:avLst/>
          </a:prstGeom>
        </p:spPr>
        <p:txBody>
          <a:bodyPr wrap="square" lIns="0" tIns="0" rIns="0" bIns="0" anchor="ctr">
            <a:spAutoFit/>
          </a:bodyPr>
          <a:lstStyle/>
          <a:p>
            <a:pPr algn="ctr"/>
            <a:r>
              <a:rPr lang="nb-NO" altLang="ko-KR" dirty="0" smtClean="0">
                <a:solidFill>
                  <a:srgbClr val="183A5D"/>
                </a:solidFill>
                <a:latin typeface="Roboto Condensed Regular"/>
                <a:ea typeface="Roboto Light" pitchFamily="2" charset="0"/>
              </a:rPr>
              <a:t>Elasticsearch</a:t>
            </a:r>
          </a:p>
        </p:txBody>
      </p:sp>
      <p:sp>
        <p:nvSpPr>
          <p:cNvPr id="21" name="직사각형 144"/>
          <p:cNvSpPr/>
          <p:nvPr/>
        </p:nvSpPr>
        <p:spPr>
          <a:xfrm>
            <a:off x="7255510" y="1673543"/>
            <a:ext cx="299085" cy="206375"/>
          </a:xfrm>
          <a:prstGeom prst="rect">
            <a:avLst/>
          </a:prstGeom>
        </p:spPr>
        <p:txBody>
          <a:bodyPr wrap="none" lIns="0" tIns="0" rIns="0" bIns="0" anchor="ctr">
            <a:spAutoFit/>
          </a:bodyPr>
          <a:lstStyle/>
          <a:p>
            <a:pPr algn="ctr"/>
            <a:r>
              <a:rPr lang="nb-NO" altLang="ko-KR" dirty="0">
                <a:solidFill>
                  <a:srgbClr val="183A5D"/>
                </a:solidFill>
                <a:latin typeface="Roboto Condensed Regular"/>
                <a:ea typeface="Roboto Light" pitchFamily="2" charset="0"/>
              </a:rPr>
              <a:t>Solr</a:t>
            </a:r>
          </a:p>
        </p:txBody>
      </p:sp>
      <p:sp>
        <p:nvSpPr>
          <p:cNvPr id="23" name="모서리가 둥근 직사각형 411"/>
          <p:cNvSpPr/>
          <p:nvPr/>
        </p:nvSpPr>
        <p:spPr>
          <a:xfrm>
            <a:off x="4634116" y="3415066"/>
            <a:ext cx="476607" cy="214313"/>
          </a:xfrm>
          <a:prstGeom prst="roundRect">
            <a:avLst>
              <a:gd name="adj" fmla="val 50000"/>
            </a:avLst>
          </a:prstGeom>
          <a:solidFill>
            <a:schemeClr val="accent3">
              <a:lumMod val="7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모서리가 둥근 직사각형 412"/>
          <p:cNvSpPr/>
          <p:nvPr/>
        </p:nvSpPr>
        <p:spPr>
          <a:xfrm>
            <a:off x="4634116" y="3143250"/>
            <a:ext cx="1166674" cy="214313"/>
          </a:xfrm>
          <a:prstGeom prst="roundRect">
            <a:avLst>
              <a:gd name="adj" fmla="val 50000"/>
            </a:avLst>
          </a:prstGeom>
          <a:solidFill>
            <a:schemeClr val="accent3"/>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1" name="그룹 127"/>
          <p:cNvGrpSpPr/>
          <p:nvPr/>
        </p:nvGrpSpPr>
        <p:grpSpPr>
          <a:xfrm>
            <a:off x="3140071" y="1045310"/>
            <a:ext cx="1621092" cy="1619309"/>
            <a:chOff x="3025775" y="1231900"/>
            <a:chExt cx="2889251" cy="2886075"/>
          </a:xfrm>
          <a:solidFill>
            <a:srgbClr val="183A5D"/>
          </a:solidFill>
        </p:grpSpPr>
        <p:sp>
          <p:nvSpPr>
            <p:cNvPr id="32" name="Freeform 10"/>
            <p:cNvSpPr>
              <a:spLocks noEditPoints="1"/>
            </p:cNvSpPr>
            <p:nvPr/>
          </p:nvSpPr>
          <p:spPr bwMode="auto">
            <a:xfrm>
              <a:off x="3827463" y="1231900"/>
              <a:ext cx="2087563" cy="2089150"/>
            </a:xfrm>
            <a:custGeom>
              <a:avLst/>
              <a:gdLst>
                <a:gd name="T0" fmla="*/ 277 w 555"/>
                <a:gd name="T1" fmla="*/ 0 h 555"/>
                <a:gd name="T2" fmla="*/ 0 w 555"/>
                <a:gd name="T3" fmla="*/ 277 h 555"/>
                <a:gd name="T4" fmla="*/ 43 w 555"/>
                <a:gd name="T5" fmla="*/ 426 h 555"/>
                <a:gd name="T6" fmla="*/ 20 w 555"/>
                <a:gd name="T7" fmla="*/ 454 h 555"/>
                <a:gd name="T8" fmla="*/ 95 w 555"/>
                <a:gd name="T9" fmla="*/ 529 h 555"/>
                <a:gd name="T10" fmla="*/ 126 w 555"/>
                <a:gd name="T11" fmla="*/ 509 h 555"/>
                <a:gd name="T12" fmla="*/ 277 w 555"/>
                <a:gd name="T13" fmla="*/ 555 h 555"/>
                <a:gd name="T14" fmla="*/ 555 w 555"/>
                <a:gd name="T15" fmla="*/ 277 h 555"/>
                <a:gd name="T16" fmla="*/ 277 w 555"/>
                <a:gd name="T17" fmla="*/ 0 h 555"/>
                <a:gd name="T18" fmla="*/ 277 w 555"/>
                <a:gd name="T19" fmla="*/ 492 h 555"/>
                <a:gd name="T20" fmla="*/ 63 w 555"/>
                <a:gd name="T21" fmla="*/ 277 h 555"/>
                <a:gd name="T22" fmla="*/ 277 w 555"/>
                <a:gd name="T23" fmla="*/ 62 h 555"/>
                <a:gd name="T24" fmla="*/ 492 w 555"/>
                <a:gd name="T25" fmla="*/ 277 h 555"/>
                <a:gd name="T26" fmla="*/ 277 w 555"/>
                <a:gd name="T27" fmla="*/ 492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5" h="555">
                  <a:moveTo>
                    <a:pt x="277" y="0"/>
                  </a:moveTo>
                  <a:cubicBezTo>
                    <a:pt x="124" y="0"/>
                    <a:pt x="0" y="124"/>
                    <a:pt x="0" y="277"/>
                  </a:cubicBezTo>
                  <a:cubicBezTo>
                    <a:pt x="0" y="332"/>
                    <a:pt x="16" y="383"/>
                    <a:pt x="43" y="426"/>
                  </a:cubicBezTo>
                  <a:cubicBezTo>
                    <a:pt x="20" y="454"/>
                    <a:pt x="20" y="454"/>
                    <a:pt x="20" y="454"/>
                  </a:cubicBezTo>
                  <a:cubicBezTo>
                    <a:pt x="95" y="529"/>
                    <a:pt x="95" y="529"/>
                    <a:pt x="95" y="529"/>
                  </a:cubicBezTo>
                  <a:cubicBezTo>
                    <a:pt x="126" y="509"/>
                    <a:pt x="126" y="509"/>
                    <a:pt x="126" y="509"/>
                  </a:cubicBezTo>
                  <a:cubicBezTo>
                    <a:pt x="169" y="538"/>
                    <a:pt x="221" y="555"/>
                    <a:pt x="277" y="555"/>
                  </a:cubicBezTo>
                  <a:cubicBezTo>
                    <a:pt x="431" y="555"/>
                    <a:pt x="555" y="430"/>
                    <a:pt x="555" y="277"/>
                  </a:cubicBezTo>
                  <a:cubicBezTo>
                    <a:pt x="555" y="124"/>
                    <a:pt x="431" y="0"/>
                    <a:pt x="277" y="0"/>
                  </a:cubicBezTo>
                  <a:close/>
                  <a:moveTo>
                    <a:pt x="277" y="492"/>
                  </a:moveTo>
                  <a:cubicBezTo>
                    <a:pt x="159" y="492"/>
                    <a:pt x="63" y="396"/>
                    <a:pt x="63" y="277"/>
                  </a:cubicBezTo>
                  <a:cubicBezTo>
                    <a:pt x="63" y="159"/>
                    <a:pt x="159" y="62"/>
                    <a:pt x="277" y="62"/>
                  </a:cubicBezTo>
                  <a:cubicBezTo>
                    <a:pt x="396" y="62"/>
                    <a:pt x="492" y="159"/>
                    <a:pt x="492" y="277"/>
                  </a:cubicBezTo>
                  <a:cubicBezTo>
                    <a:pt x="492" y="396"/>
                    <a:pt x="396" y="492"/>
                    <a:pt x="277" y="492"/>
                  </a:cubicBezTo>
                  <a:close/>
                </a:path>
              </a:pathLst>
            </a:custGeom>
            <a:grpFill/>
            <a:ln>
              <a:noFill/>
            </a:ln>
          </p:spPr>
          <p:txBody>
            <a:bodyPr vert="horz" wrap="square" lIns="91440" tIns="45720" rIns="91440" bIns="45720" numCol="1" anchor="t" anchorCtr="0" compatLnSpc="1"/>
            <a:lstStyle/>
            <a:p>
              <a:endParaRPr lang="ko-KR" altLang="en-US" dirty="0"/>
            </a:p>
          </p:txBody>
        </p:sp>
        <p:sp>
          <p:nvSpPr>
            <p:cNvPr id="33" name="Freeform 12"/>
            <p:cNvSpPr/>
            <p:nvPr/>
          </p:nvSpPr>
          <p:spPr bwMode="auto">
            <a:xfrm>
              <a:off x="3025775" y="3016250"/>
              <a:ext cx="1082675" cy="1101725"/>
            </a:xfrm>
            <a:custGeom>
              <a:avLst/>
              <a:gdLst>
                <a:gd name="T0" fmla="*/ 24 w 288"/>
                <a:gd name="T1" fmla="*/ 191 h 293"/>
                <a:gd name="T2" fmla="*/ 22 w 288"/>
                <a:gd name="T3" fmla="*/ 193 h 293"/>
                <a:gd name="T4" fmla="*/ 22 w 288"/>
                <a:gd name="T5" fmla="*/ 272 h 293"/>
                <a:gd name="T6" fmla="*/ 100 w 288"/>
                <a:gd name="T7" fmla="*/ 272 h 293"/>
                <a:gd name="T8" fmla="*/ 105 w 288"/>
                <a:gd name="T9" fmla="*/ 267 h 293"/>
                <a:gd name="T10" fmla="*/ 288 w 288"/>
                <a:gd name="T11" fmla="*/ 64 h 293"/>
                <a:gd name="T12" fmla="*/ 224 w 288"/>
                <a:gd name="T13" fmla="*/ 0 h 293"/>
                <a:gd name="T14" fmla="*/ 24 w 288"/>
                <a:gd name="T15" fmla="*/ 19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93">
                  <a:moveTo>
                    <a:pt x="24" y="191"/>
                  </a:moveTo>
                  <a:cubicBezTo>
                    <a:pt x="22" y="193"/>
                    <a:pt x="22" y="193"/>
                    <a:pt x="22" y="193"/>
                  </a:cubicBezTo>
                  <a:cubicBezTo>
                    <a:pt x="0" y="215"/>
                    <a:pt x="0" y="250"/>
                    <a:pt x="22" y="272"/>
                  </a:cubicBezTo>
                  <a:cubicBezTo>
                    <a:pt x="44" y="293"/>
                    <a:pt x="79" y="293"/>
                    <a:pt x="100" y="272"/>
                  </a:cubicBezTo>
                  <a:cubicBezTo>
                    <a:pt x="102" y="270"/>
                    <a:pt x="103" y="268"/>
                    <a:pt x="105" y="267"/>
                  </a:cubicBezTo>
                  <a:cubicBezTo>
                    <a:pt x="288" y="64"/>
                    <a:pt x="288" y="64"/>
                    <a:pt x="288" y="64"/>
                  </a:cubicBezTo>
                  <a:cubicBezTo>
                    <a:pt x="224" y="0"/>
                    <a:pt x="224" y="0"/>
                    <a:pt x="224" y="0"/>
                  </a:cubicBezTo>
                  <a:lnTo>
                    <a:pt x="24" y="191"/>
                  </a:lnTo>
                  <a:close/>
                </a:path>
              </a:pathLst>
            </a:custGeom>
            <a:grpFill/>
            <a:ln>
              <a:noFill/>
            </a:ln>
          </p:spPr>
          <p:txBody>
            <a:bodyPr vert="horz" wrap="square" lIns="91440" tIns="45720" rIns="91440" bIns="45720" numCol="1" anchor="t" anchorCtr="0" compatLnSpc="1"/>
            <a:lstStyle/>
            <a:p>
              <a:endParaRPr lang="ko-KR" altLang="en-US" dirty="0"/>
            </a:p>
          </p:txBody>
        </p:sp>
      </p:grpSp>
      <p:grpSp>
        <p:nvGrpSpPr>
          <p:cNvPr id="34" name="그룹 474"/>
          <p:cNvGrpSpPr/>
          <p:nvPr/>
        </p:nvGrpSpPr>
        <p:grpSpPr>
          <a:xfrm>
            <a:off x="3140071" y="2795529"/>
            <a:ext cx="1621092" cy="1619309"/>
            <a:chOff x="3025775" y="1231900"/>
            <a:chExt cx="2889251" cy="2886075"/>
          </a:xfrm>
          <a:solidFill>
            <a:schemeClr val="accent3"/>
          </a:solidFill>
        </p:grpSpPr>
        <p:sp>
          <p:nvSpPr>
            <p:cNvPr id="35" name="Freeform 10"/>
            <p:cNvSpPr>
              <a:spLocks noEditPoints="1"/>
            </p:cNvSpPr>
            <p:nvPr/>
          </p:nvSpPr>
          <p:spPr bwMode="auto">
            <a:xfrm>
              <a:off x="3827463" y="1231900"/>
              <a:ext cx="2087563" cy="2089150"/>
            </a:xfrm>
            <a:custGeom>
              <a:avLst/>
              <a:gdLst>
                <a:gd name="T0" fmla="*/ 277 w 555"/>
                <a:gd name="T1" fmla="*/ 0 h 555"/>
                <a:gd name="T2" fmla="*/ 0 w 555"/>
                <a:gd name="T3" fmla="*/ 277 h 555"/>
                <a:gd name="T4" fmla="*/ 43 w 555"/>
                <a:gd name="T5" fmla="*/ 426 h 555"/>
                <a:gd name="T6" fmla="*/ 20 w 555"/>
                <a:gd name="T7" fmla="*/ 454 h 555"/>
                <a:gd name="T8" fmla="*/ 95 w 555"/>
                <a:gd name="T9" fmla="*/ 529 h 555"/>
                <a:gd name="T10" fmla="*/ 126 w 555"/>
                <a:gd name="T11" fmla="*/ 509 h 555"/>
                <a:gd name="T12" fmla="*/ 277 w 555"/>
                <a:gd name="T13" fmla="*/ 555 h 555"/>
                <a:gd name="T14" fmla="*/ 555 w 555"/>
                <a:gd name="T15" fmla="*/ 277 h 555"/>
                <a:gd name="T16" fmla="*/ 277 w 555"/>
                <a:gd name="T17" fmla="*/ 0 h 555"/>
                <a:gd name="T18" fmla="*/ 277 w 555"/>
                <a:gd name="T19" fmla="*/ 492 h 555"/>
                <a:gd name="T20" fmla="*/ 63 w 555"/>
                <a:gd name="T21" fmla="*/ 277 h 555"/>
                <a:gd name="T22" fmla="*/ 277 w 555"/>
                <a:gd name="T23" fmla="*/ 62 h 555"/>
                <a:gd name="T24" fmla="*/ 492 w 555"/>
                <a:gd name="T25" fmla="*/ 277 h 555"/>
                <a:gd name="T26" fmla="*/ 277 w 555"/>
                <a:gd name="T27" fmla="*/ 492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5" h="555">
                  <a:moveTo>
                    <a:pt x="277" y="0"/>
                  </a:moveTo>
                  <a:cubicBezTo>
                    <a:pt x="124" y="0"/>
                    <a:pt x="0" y="124"/>
                    <a:pt x="0" y="277"/>
                  </a:cubicBezTo>
                  <a:cubicBezTo>
                    <a:pt x="0" y="332"/>
                    <a:pt x="16" y="383"/>
                    <a:pt x="43" y="426"/>
                  </a:cubicBezTo>
                  <a:cubicBezTo>
                    <a:pt x="20" y="454"/>
                    <a:pt x="20" y="454"/>
                    <a:pt x="20" y="454"/>
                  </a:cubicBezTo>
                  <a:cubicBezTo>
                    <a:pt x="95" y="529"/>
                    <a:pt x="95" y="529"/>
                    <a:pt x="95" y="529"/>
                  </a:cubicBezTo>
                  <a:cubicBezTo>
                    <a:pt x="126" y="509"/>
                    <a:pt x="126" y="509"/>
                    <a:pt x="126" y="509"/>
                  </a:cubicBezTo>
                  <a:cubicBezTo>
                    <a:pt x="169" y="538"/>
                    <a:pt x="221" y="555"/>
                    <a:pt x="277" y="555"/>
                  </a:cubicBezTo>
                  <a:cubicBezTo>
                    <a:pt x="431" y="555"/>
                    <a:pt x="555" y="430"/>
                    <a:pt x="555" y="277"/>
                  </a:cubicBezTo>
                  <a:cubicBezTo>
                    <a:pt x="555" y="124"/>
                    <a:pt x="431" y="0"/>
                    <a:pt x="277" y="0"/>
                  </a:cubicBezTo>
                  <a:close/>
                  <a:moveTo>
                    <a:pt x="277" y="492"/>
                  </a:moveTo>
                  <a:cubicBezTo>
                    <a:pt x="159" y="492"/>
                    <a:pt x="63" y="396"/>
                    <a:pt x="63" y="277"/>
                  </a:cubicBezTo>
                  <a:cubicBezTo>
                    <a:pt x="63" y="159"/>
                    <a:pt x="159" y="62"/>
                    <a:pt x="277" y="62"/>
                  </a:cubicBezTo>
                  <a:cubicBezTo>
                    <a:pt x="396" y="62"/>
                    <a:pt x="492" y="159"/>
                    <a:pt x="492" y="277"/>
                  </a:cubicBezTo>
                  <a:cubicBezTo>
                    <a:pt x="492" y="396"/>
                    <a:pt x="396" y="492"/>
                    <a:pt x="277" y="492"/>
                  </a:cubicBezTo>
                  <a:close/>
                </a:path>
              </a:pathLst>
            </a:custGeom>
            <a:grpFill/>
            <a:ln>
              <a:noFill/>
            </a:ln>
          </p:spPr>
          <p:txBody>
            <a:bodyPr vert="horz" wrap="square" lIns="91440" tIns="45720" rIns="91440" bIns="45720" numCol="1" anchor="t" anchorCtr="0" compatLnSpc="1"/>
            <a:lstStyle/>
            <a:p>
              <a:endParaRPr lang="ko-KR" altLang="en-US" dirty="0"/>
            </a:p>
          </p:txBody>
        </p:sp>
        <p:sp>
          <p:nvSpPr>
            <p:cNvPr id="36" name="Freeform 12"/>
            <p:cNvSpPr/>
            <p:nvPr/>
          </p:nvSpPr>
          <p:spPr bwMode="auto">
            <a:xfrm>
              <a:off x="3025775" y="3016250"/>
              <a:ext cx="1082675" cy="1101725"/>
            </a:xfrm>
            <a:custGeom>
              <a:avLst/>
              <a:gdLst>
                <a:gd name="T0" fmla="*/ 24 w 288"/>
                <a:gd name="T1" fmla="*/ 191 h 293"/>
                <a:gd name="T2" fmla="*/ 22 w 288"/>
                <a:gd name="T3" fmla="*/ 193 h 293"/>
                <a:gd name="T4" fmla="*/ 22 w 288"/>
                <a:gd name="T5" fmla="*/ 272 h 293"/>
                <a:gd name="T6" fmla="*/ 100 w 288"/>
                <a:gd name="T7" fmla="*/ 272 h 293"/>
                <a:gd name="T8" fmla="*/ 105 w 288"/>
                <a:gd name="T9" fmla="*/ 267 h 293"/>
                <a:gd name="T10" fmla="*/ 288 w 288"/>
                <a:gd name="T11" fmla="*/ 64 h 293"/>
                <a:gd name="T12" fmla="*/ 224 w 288"/>
                <a:gd name="T13" fmla="*/ 0 h 293"/>
                <a:gd name="T14" fmla="*/ 24 w 288"/>
                <a:gd name="T15" fmla="*/ 19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93">
                  <a:moveTo>
                    <a:pt x="24" y="191"/>
                  </a:moveTo>
                  <a:cubicBezTo>
                    <a:pt x="22" y="193"/>
                    <a:pt x="22" y="193"/>
                    <a:pt x="22" y="193"/>
                  </a:cubicBezTo>
                  <a:cubicBezTo>
                    <a:pt x="0" y="215"/>
                    <a:pt x="0" y="250"/>
                    <a:pt x="22" y="272"/>
                  </a:cubicBezTo>
                  <a:cubicBezTo>
                    <a:pt x="44" y="293"/>
                    <a:pt x="79" y="293"/>
                    <a:pt x="100" y="272"/>
                  </a:cubicBezTo>
                  <a:cubicBezTo>
                    <a:pt x="102" y="270"/>
                    <a:pt x="103" y="268"/>
                    <a:pt x="105" y="267"/>
                  </a:cubicBezTo>
                  <a:cubicBezTo>
                    <a:pt x="288" y="64"/>
                    <a:pt x="288" y="64"/>
                    <a:pt x="288" y="64"/>
                  </a:cubicBezTo>
                  <a:cubicBezTo>
                    <a:pt x="224" y="0"/>
                    <a:pt x="224" y="0"/>
                    <a:pt x="224" y="0"/>
                  </a:cubicBezTo>
                  <a:lnTo>
                    <a:pt x="24" y="191"/>
                  </a:lnTo>
                  <a:close/>
                </a:path>
              </a:pathLst>
            </a:custGeom>
            <a:grpFill/>
            <a:ln>
              <a:noFill/>
            </a:ln>
          </p:spPr>
          <p:txBody>
            <a:bodyPr vert="horz" wrap="square" lIns="91440" tIns="45720" rIns="91440" bIns="45720" numCol="1" anchor="t" anchorCtr="0" compatLnSpc="1"/>
            <a:lstStyle/>
            <a:p>
              <a:endParaRPr lang="ko-KR" altLang="en-US" dirty="0"/>
            </a:p>
          </p:txBody>
        </p:sp>
      </p:grpSp>
      <p:sp>
        <p:nvSpPr>
          <p:cNvPr id="40" name="AutoShape 688"/>
          <p:cNvSpPr/>
          <p:nvPr/>
        </p:nvSpPr>
        <p:spPr bwMode="auto">
          <a:xfrm>
            <a:off x="3982137" y="3196908"/>
            <a:ext cx="373276" cy="375833"/>
          </a:xfrm>
          <a:custGeom>
            <a:avLst/>
            <a:gdLst>
              <a:gd name="T0" fmla="*/ 286355233 w 21600"/>
              <a:gd name="T1" fmla="*/ 49183159 h 21600"/>
              <a:gd name="T2" fmla="*/ 238430687 w 21600"/>
              <a:gd name="T3" fmla="*/ 0 h 21600"/>
              <a:gd name="T4" fmla="*/ 190506023 w 21600"/>
              <a:gd name="T5" fmla="*/ 49183159 h 21600"/>
              <a:gd name="T6" fmla="*/ 226525457 w 21600"/>
              <a:gd name="T7" fmla="*/ 96798730 h 21600"/>
              <a:gd name="T8" fmla="*/ 226525457 w 21600"/>
              <a:gd name="T9" fmla="*/ 135000684 h 21600"/>
              <a:gd name="T10" fmla="*/ 189578237 w 21600"/>
              <a:gd name="T11" fmla="*/ 135000684 h 21600"/>
              <a:gd name="T12" fmla="*/ 142912626 w 21600"/>
              <a:gd name="T13" fmla="*/ 97752122 h 21600"/>
              <a:gd name="T14" fmla="*/ 96233431 w 21600"/>
              <a:gd name="T15" fmla="*/ 135000684 h 21600"/>
              <a:gd name="T16" fmla="*/ 35317649 w 21600"/>
              <a:gd name="T17" fmla="*/ 135000684 h 21600"/>
              <a:gd name="T18" fmla="*/ 35317649 w 21600"/>
              <a:gd name="T19" fmla="*/ 198202849 h 21600"/>
              <a:gd name="T20" fmla="*/ 0 w 21600"/>
              <a:gd name="T21" fmla="*/ 245382120 h 21600"/>
              <a:gd name="T22" fmla="*/ 47633014 w 21600"/>
              <a:gd name="T23" fmla="*/ 294279076 h 21600"/>
              <a:gd name="T24" fmla="*/ 95266028 w 21600"/>
              <a:gd name="T25" fmla="*/ 245382120 h 21600"/>
              <a:gd name="T26" fmla="*/ 59219425 w 21600"/>
              <a:gd name="T27" fmla="*/ 198011190 h 21600"/>
              <a:gd name="T28" fmla="*/ 59219425 w 21600"/>
              <a:gd name="T29" fmla="*/ 159536819 h 21600"/>
              <a:gd name="T30" fmla="*/ 96247015 w 21600"/>
              <a:gd name="T31" fmla="*/ 159536819 h 21600"/>
              <a:gd name="T32" fmla="*/ 142912626 w 21600"/>
              <a:gd name="T33" fmla="*/ 196745115 h 21600"/>
              <a:gd name="T34" fmla="*/ 189564641 w 21600"/>
              <a:gd name="T35" fmla="*/ 159536819 h 21600"/>
              <a:gd name="T36" fmla="*/ 250428488 w 21600"/>
              <a:gd name="T37" fmla="*/ 159536819 h 21600"/>
              <a:gd name="T38" fmla="*/ 250428488 w 21600"/>
              <a:gd name="T39" fmla="*/ 96771073 h 21600"/>
              <a:gd name="T40" fmla="*/ 286355233 w 21600"/>
              <a:gd name="T41" fmla="*/ 49183159 h 21600"/>
              <a:gd name="T42" fmla="*/ 71350668 w 21600"/>
              <a:gd name="T43" fmla="*/ 245382120 h 21600"/>
              <a:gd name="T44" fmla="*/ 47619429 w 21600"/>
              <a:gd name="T45" fmla="*/ 269755549 h 21600"/>
              <a:gd name="T46" fmla="*/ 23889446 w 21600"/>
              <a:gd name="T47" fmla="*/ 245382120 h 21600"/>
              <a:gd name="T48" fmla="*/ 47619429 w 21600"/>
              <a:gd name="T49" fmla="*/ 221022585 h 21600"/>
              <a:gd name="T50" fmla="*/ 71350668 w 21600"/>
              <a:gd name="T51" fmla="*/ 245382120 h 21600"/>
              <a:gd name="T52" fmla="*/ 59219425 w 21600"/>
              <a:gd name="T53" fmla="*/ 210123434 h 21600"/>
              <a:gd name="T54" fmla="*/ 59219425 w 21600"/>
              <a:gd name="T55" fmla="*/ 210123434 h 21600"/>
              <a:gd name="T56" fmla="*/ 142899041 w 21600"/>
              <a:gd name="T57" fmla="*/ 172221577 h 21600"/>
              <a:gd name="T58" fmla="*/ 118585876 w 21600"/>
              <a:gd name="T59" fmla="*/ 147261858 h 21600"/>
              <a:gd name="T60" fmla="*/ 142899041 w 21600"/>
              <a:gd name="T61" fmla="*/ 122289424 h 21600"/>
              <a:gd name="T62" fmla="*/ 167213462 w 21600"/>
              <a:gd name="T63" fmla="*/ 147261858 h 21600"/>
              <a:gd name="T64" fmla="*/ 142899041 w 21600"/>
              <a:gd name="T65" fmla="*/ 172221577 h 21600"/>
              <a:gd name="T66" fmla="*/ 238430687 w 21600"/>
              <a:gd name="T67" fmla="*/ 73855389 h 21600"/>
              <a:gd name="T68" fmla="*/ 214409065 w 21600"/>
              <a:gd name="T69" fmla="*/ 49183159 h 21600"/>
              <a:gd name="T70" fmla="*/ 238430687 w 21600"/>
              <a:gd name="T71" fmla="*/ 24523408 h 21600"/>
              <a:gd name="T72" fmla="*/ 262465787 w 21600"/>
              <a:gd name="T73" fmla="*/ 49183159 h 21600"/>
              <a:gd name="T74" fmla="*/ 238430687 w 21600"/>
              <a:gd name="T75" fmla="*/ 73855389 h 21600"/>
              <a:gd name="T76" fmla="*/ 238430687 w 21600"/>
              <a:gd name="T77" fmla="*/ 73855389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lnTo>
                  <a:pt x="4467" y="15423"/>
                </a:ln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moveTo>
                  <a:pt x="17985" y="5421"/>
                </a:moveTo>
              </a:path>
            </a:pathLst>
          </a:custGeom>
          <a:solidFill>
            <a:schemeClr val="accent3"/>
          </a:solidFill>
          <a:ln>
            <a:noFill/>
          </a:ln>
        </p:spPr>
        <p:txBody>
          <a:bodyPr lIns="0" tIns="0" rIns="0" bIns="0"/>
          <a:lstStyle/>
          <a:p>
            <a:endParaRPr lang="en-US" dirty="0"/>
          </a:p>
        </p:txBody>
      </p:sp>
      <p:sp>
        <p:nvSpPr>
          <p:cNvPr id="41" name="Text Placeholder 8"/>
          <p:cNvSpPr txBox="1"/>
          <p:nvPr/>
        </p:nvSpPr>
        <p:spPr>
          <a:xfrm>
            <a:off x="516890" y="1045210"/>
            <a:ext cx="2407285" cy="336994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sz="1400" b="1" dirty="0" smtClean="0">
                <a:solidFill>
                  <a:schemeClr val="tx1">
                    <a:lumMod val="50000"/>
                    <a:lumOff val="50000"/>
                  </a:schemeClr>
                </a:solidFill>
                <a:latin typeface="微软雅黑 Light" panose="020B0502040204020203" charset="-122"/>
                <a:ea typeface="微软雅黑 Light" panose="020B0502040204020203" charset="-122"/>
              </a:rPr>
              <a:t>	</a:t>
            </a:r>
            <a:r>
              <a:rPr sz="1400" b="1" dirty="0" smtClean="0">
                <a:solidFill>
                  <a:schemeClr val="tx1">
                    <a:lumMod val="50000"/>
                    <a:lumOff val="50000"/>
                  </a:schemeClr>
                </a:solidFill>
                <a:latin typeface="微软雅黑 Light" panose="020B0502040204020203" charset="-122"/>
                <a:ea typeface="微软雅黑 Light" panose="020B0502040204020203" charset="-122"/>
              </a:rPr>
              <a:t>Elasticsearch是一个搜索引擎，建立在Lucene之上，Lucene是一个全文搜索引擎库，最先进的，丰富特点的搜索引擎库。</a:t>
            </a:r>
          </a:p>
          <a:p>
            <a:pPr>
              <a:lnSpc>
                <a:spcPct val="130000"/>
              </a:lnSpc>
            </a:pPr>
            <a:r>
              <a:rPr lang="en-US" sz="1400" b="1" dirty="0" smtClean="0">
                <a:solidFill>
                  <a:schemeClr val="tx1">
                    <a:lumMod val="50000"/>
                    <a:lumOff val="50000"/>
                  </a:schemeClr>
                </a:solidFill>
                <a:latin typeface="微软雅黑 Light" panose="020B0502040204020203" charset="-122"/>
                <a:ea typeface="微软雅黑 Light" panose="020B0502040204020203" charset="-122"/>
              </a:rPr>
              <a:t>	</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借阅伴侣中</a:t>
            </a:r>
            <a:r>
              <a:rPr sz="1400" b="1" dirty="0" smtClean="0">
                <a:solidFill>
                  <a:schemeClr val="tx1">
                    <a:lumMod val="50000"/>
                    <a:lumOff val="50000"/>
                  </a:schemeClr>
                </a:solidFill>
                <a:latin typeface="微软雅黑 Light" panose="020B0502040204020203" charset="-122"/>
                <a:ea typeface="微软雅黑 Light" panose="020B0502040204020203" charset="-122"/>
              </a:rPr>
              <a:t>，</a:t>
            </a:r>
            <a:r>
              <a:rPr lang="zh-CN" sz="1400" b="1" dirty="0" smtClean="0">
                <a:solidFill>
                  <a:schemeClr val="tx1">
                    <a:lumMod val="50000"/>
                    <a:lumOff val="50000"/>
                  </a:schemeClr>
                </a:solidFill>
                <a:latin typeface="微软雅黑 Light" panose="020B0502040204020203" charset="-122"/>
                <a:ea typeface="微软雅黑 Light" panose="020B0502040204020203" charset="-122"/>
              </a:rPr>
              <a:t>用户需要</a:t>
            </a:r>
            <a:r>
              <a:rPr sz="1400" b="1" dirty="0" smtClean="0">
                <a:solidFill>
                  <a:schemeClr val="tx1">
                    <a:lumMod val="50000"/>
                    <a:lumOff val="50000"/>
                  </a:schemeClr>
                </a:solidFill>
                <a:latin typeface="微软雅黑 Light" panose="020B0502040204020203" charset="-122"/>
                <a:ea typeface="微软雅黑 Light" panose="020B0502040204020203" charset="-122"/>
              </a:rPr>
              <a:t>搜索</a:t>
            </a:r>
            <a:r>
              <a:rPr lang="zh-CN" sz="1400" b="1" dirty="0" smtClean="0">
                <a:solidFill>
                  <a:schemeClr val="tx1">
                    <a:lumMod val="50000"/>
                    <a:lumOff val="50000"/>
                  </a:schemeClr>
                </a:solidFill>
                <a:latin typeface="微软雅黑 Light" panose="020B0502040204020203" charset="-122"/>
                <a:ea typeface="微软雅黑 Light" panose="020B0502040204020203" charset="-122"/>
              </a:rPr>
              <a:t>其借阅书籍</a:t>
            </a:r>
            <a:r>
              <a:rPr sz="1400" b="1" dirty="0" smtClean="0">
                <a:solidFill>
                  <a:schemeClr val="tx1">
                    <a:lumMod val="50000"/>
                    <a:lumOff val="50000"/>
                  </a:schemeClr>
                </a:solidFill>
                <a:latin typeface="微软雅黑 Light" panose="020B0502040204020203" charset="-122"/>
                <a:ea typeface="微软雅黑 Light" panose="020B0502040204020203" charset="-122"/>
              </a:rPr>
              <a:t>。在这种情况下，Elasticsearch</a:t>
            </a:r>
            <a:r>
              <a:rPr lang="zh-CN" sz="1400" b="1" dirty="0" smtClean="0">
                <a:solidFill>
                  <a:schemeClr val="tx1">
                    <a:lumMod val="50000"/>
                    <a:lumOff val="50000"/>
                  </a:schemeClr>
                </a:solidFill>
                <a:latin typeface="微软雅黑 Light" panose="020B0502040204020203" charset="-122"/>
                <a:ea typeface="微软雅黑 Light" panose="020B0502040204020203" charset="-122"/>
              </a:rPr>
              <a:t>可以</a:t>
            </a:r>
            <a:r>
              <a:rPr sz="1400" b="1" dirty="0" smtClean="0">
                <a:solidFill>
                  <a:schemeClr val="tx1">
                    <a:lumMod val="50000"/>
                    <a:lumOff val="50000"/>
                  </a:schemeClr>
                </a:solidFill>
                <a:latin typeface="微软雅黑 Light" panose="020B0502040204020203" charset="-122"/>
                <a:ea typeface="微软雅黑 Light" panose="020B0502040204020203" charset="-122"/>
              </a:rPr>
              <a:t>存储您的整个</a:t>
            </a:r>
            <a:r>
              <a:rPr lang="zh-CN" sz="1400" b="1" dirty="0" smtClean="0">
                <a:solidFill>
                  <a:schemeClr val="tx1">
                    <a:lumMod val="50000"/>
                    <a:lumOff val="50000"/>
                  </a:schemeClr>
                </a:solidFill>
                <a:latin typeface="微软雅黑 Light" panose="020B0502040204020203" charset="-122"/>
                <a:ea typeface="微软雅黑 Light" panose="020B0502040204020203" charset="-122"/>
              </a:rPr>
              <a:t>书籍</a:t>
            </a:r>
            <a:r>
              <a:rPr sz="1400" b="1" dirty="0" smtClean="0">
                <a:solidFill>
                  <a:schemeClr val="tx1">
                    <a:lumMod val="50000"/>
                    <a:lumOff val="50000"/>
                  </a:schemeClr>
                </a:solidFill>
                <a:latin typeface="微软雅黑 Light" panose="020B0502040204020203" charset="-122"/>
                <a:ea typeface="微软雅黑 Light" panose="020B0502040204020203" charset="-122"/>
              </a:rPr>
              <a:t>目录和库存信息，为</a:t>
            </a:r>
            <a:r>
              <a:rPr lang="zh-CN" sz="1400" b="1" dirty="0" smtClean="0">
                <a:solidFill>
                  <a:schemeClr val="tx1">
                    <a:lumMod val="50000"/>
                    <a:lumOff val="50000"/>
                  </a:schemeClr>
                </a:solidFill>
                <a:latin typeface="微软雅黑 Light" panose="020B0502040204020203" charset="-122"/>
                <a:ea typeface="微软雅黑 Light" panose="020B0502040204020203" charset="-122"/>
              </a:rPr>
              <a:t>用户</a:t>
            </a:r>
            <a:r>
              <a:rPr sz="1400" b="1" dirty="0" smtClean="0">
                <a:solidFill>
                  <a:schemeClr val="tx1">
                    <a:lumMod val="50000"/>
                    <a:lumOff val="50000"/>
                  </a:schemeClr>
                </a:solidFill>
                <a:latin typeface="微软雅黑 Light" panose="020B0502040204020203" charset="-122"/>
                <a:ea typeface="微软雅黑 Light" panose="020B0502040204020203" charset="-122"/>
              </a:rPr>
              <a:t>提供精准搜索，</a:t>
            </a:r>
            <a:r>
              <a:rPr lang="zh-CN" sz="1400" b="1" dirty="0" smtClean="0">
                <a:solidFill>
                  <a:schemeClr val="tx1">
                    <a:lumMod val="50000"/>
                    <a:lumOff val="50000"/>
                  </a:schemeClr>
                </a:solidFill>
                <a:latin typeface="微软雅黑 Light" panose="020B0502040204020203" charset="-122"/>
                <a:ea typeface="微软雅黑 Light" panose="020B0502040204020203" charset="-122"/>
              </a:rPr>
              <a:t>并进行相关推荐。</a:t>
            </a:r>
          </a:p>
          <a:p>
            <a:pPr>
              <a:lnSpc>
                <a:spcPct val="130000"/>
              </a:lnSpc>
            </a:pPr>
            <a:r>
              <a:rPr lang="en-US" sz="1400" b="1" dirty="0" smtClean="0">
                <a:solidFill>
                  <a:schemeClr val="tx1">
                    <a:lumMod val="50000"/>
                    <a:lumOff val="50000"/>
                  </a:schemeClr>
                </a:solidFill>
                <a:latin typeface="微软雅黑 Light" panose="020B0502040204020203" charset="-122"/>
                <a:ea typeface="微软雅黑 Light" panose="020B0502040204020203" charset="-122"/>
              </a:rPr>
              <a:t>	</a:t>
            </a:r>
          </a:p>
          <a:p>
            <a:pPr>
              <a:lnSpc>
                <a:spcPct val="130000"/>
              </a:lnSpc>
            </a:pP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	</a:t>
            </a:r>
            <a:endPar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endParaRPr>
          </a:p>
        </p:txBody>
      </p:sp>
      <p:sp>
        <p:nvSpPr>
          <p:cNvPr id="2" name="직사각형 144"/>
          <p:cNvSpPr/>
          <p:nvPr/>
        </p:nvSpPr>
        <p:spPr>
          <a:xfrm>
            <a:off x="3802380" y="1424940"/>
            <a:ext cx="732155" cy="412115"/>
          </a:xfrm>
          <a:prstGeom prst="rect">
            <a:avLst/>
          </a:prstGeom>
        </p:spPr>
        <p:txBody>
          <a:bodyPr wrap="square" lIns="0" tIns="0" rIns="0" bIns="0" anchor="ctr">
            <a:spAutoFit/>
          </a:bodyPr>
          <a:lstStyle/>
          <a:p>
            <a:pPr algn="ctr"/>
            <a:r>
              <a:rPr lang="en-US" dirty="0">
                <a:solidFill>
                  <a:srgbClr val="183A5D"/>
                </a:solidFill>
                <a:latin typeface="Roboto Condensed Regular"/>
                <a:ea typeface="Roboto Light" pitchFamily="2" charset="0"/>
              </a:rPr>
              <a:t>Millis</a:t>
            </a:r>
            <a:r>
              <a:rPr lang="zh-CN" altLang="en-US" dirty="0">
                <a:solidFill>
                  <a:srgbClr val="183A5D"/>
                </a:solidFill>
                <a:latin typeface="Roboto Condensed Regular"/>
                <a:ea typeface="宋体" panose="02010600030101010101" pitchFamily="2" charset="-122"/>
              </a:rPr>
              <a:t>级的速度</a:t>
            </a:r>
          </a:p>
        </p:txBody>
      </p:sp>
      <p:sp>
        <p:nvSpPr>
          <p:cNvPr id="3" name="직사각형 6"/>
          <p:cNvSpPr/>
          <p:nvPr/>
        </p:nvSpPr>
        <p:spPr>
          <a:xfrm>
            <a:off x="6781165" y="3142933"/>
            <a:ext cx="1248410" cy="206375"/>
          </a:xfrm>
          <a:prstGeom prst="rect">
            <a:avLst/>
          </a:prstGeom>
        </p:spPr>
        <p:txBody>
          <a:bodyPr wrap="square" lIns="0" tIns="0" rIns="0" bIns="0" anchor="ctr">
            <a:spAutoFit/>
          </a:bodyPr>
          <a:lstStyle/>
          <a:p>
            <a:pPr algn="ctr"/>
            <a:r>
              <a:rPr lang="nb-NO" altLang="ko-KR" dirty="0" smtClean="0">
                <a:solidFill>
                  <a:srgbClr val="183A5D"/>
                </a:solidFill>
                <a:latin typeface="Roboto Condensed Regular"/>
                <a:ea typeface="Roboto Light" pitchFamily="2" charset="0"/>
              </a:rPr>
              <a:t>Elasticsearch</a:t>
            </a:r>
          </a:p>
        </p:txBody>
      </p:sp>
      <p:sp>
        <p:nvSpPr>
          <p:cNvPr id="10" name="직사각형 144"/>
          <p:cNvSpPr/>
          <p:nvPr/>
        </p:nvSpPr>
        <p:spPr>
          <a:xfrm>
            <a:off x="7256145" y="3414713"/>
            <a:ext cx="299085" cy="206375"/>
          </a:xfrm>
          <a:prstGeom prst="rect">
            <a:avLst/>
          </a:prstGeom>
        </p:spPr>
        <p:txBody>
          <a:bodyPr wrap="none" lIns="0" tIns="0" rIns="0" bIns="0" anchor="ctr">
            <a:spAutoFit/>
          </a:bodyPr>
          <a:lstStyle/>
          <a:p>
            <a:pPr algn="ctr"/>
            <a:r>
              <a:rPr lang="nb-NO" altLang="ko-KR" dirty="0">
                <a:solidFill>
                  <a:srgbClr val="183A5D"/>
                </a:solidFill>
                <a:latin typeface="Roboto Condensed Regular"/>
                <a:ea typeface="Roboto Light" pitchFamily="2" charset="0"/>
              </a:rPr>
              <a:t>Solr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Left)">
                                      <p:cBhvr>
                                        <p:cTn id="7" dur="500"/>
                                        <p:tgtEl>
                                          <p:spTgt spid="1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lide(fromLeft)">
                                      <p:cBhvr>
                                        <p:cTn id="11" dur="500"/>
                                        <p:tgtEl>
                                          <p:spTgt spid="1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slide(fromLeft)">
                                      <p:cBhvr>
                                        <p:cTn id="15" dur="500"/>
                                        <p:tgtEl>
                                          <p:spTgt spid="24"/>
                                        </p:tgtEl>
                                      </p:cBhvr>
                                    </p:animEffect>
                                  </p:childTnLst>
                                </p:cTn>
                              </p:par>
                            </p:childTnLst>
                          </p:cTn>
                        </p:par>
                        <p:par>
                          <p:cTn id="16" fill="hold">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slide(from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PART3</a:t>
            </a:r>
          </a:p>
        </p:txBody>
      </p:sp>
      <p:sp>
        <p:nvSpPr>
          <p:cNvPr id="4" name="文本框 3"/>
          <p:cNvSpPr txBox="1"/>
          <p:nvPr/>
        </p:nvSpPr>
        <p:spPr>
          <a:xfrm>
            <a:off x="1670052" y="142845"/>
            <a:ext cx="4540248" cy="41783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特色与创新</a:t>
            </a:r>
          </a:p>
        </p:txBody>
      </p:sp>
      <p:grpSp>
        <p:nvGrpSpPr>
          <p:cNvPr id="55" name="组合 54"/>
          <p:cNvGrpSpPr/>
          <p:nvPr/>
        </p:nvGrpSpPr>
        <p:grpSpPr>
          <a:xfrm>
            <a:off x="253365" y="1201420"/>
            <a:ext cx="8636635" cy="2655623"/>
            <a:chOff x="905" y="2190"/>
            <a:chExt cx="12551" cy="3859"/>
          </a:xfrm>
        </p:grpSpPr>
        <p:grpSp>
          <p:nvGrpSpPr>
            <p:cNvPr id="9" name="Group 7"/>
            <p:cNvGrpSpPr/>
            <p:nvPr/>
          </p:nvGrpSpPr>
          <p:grpSpPr>
            <a:xfrm>
              <a:off x="5407" y="4051"/>
              <a:ext cx="3523" cy="1861"/>
              <a:chOff x="3433260" y="3280864"/>
              <a:chExt cx="2237290" cy="1181491"/>
            </a:xfrm>
          </p:grpSpPr>
          <p:sp>
            <p:nvSpPr>
              <p:cNvPr id="10" name="Freeform 11"/>
              <p:cNvSpPr/>
              <p:nvPr/>
            </p:nvSpPr>
            <p:spPr bwMode="auto">
              <a:xfrm>
                <a:off x="3433260" y="3280864"/>
                <a:ext cx="2237290" cy="743372"/>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chemeClr val="bg1">
                  <a:lumMod val="50000"/>
                </a:schemeClr>
              </a:solidFill>
              <a:ln w="3175">
                <a:noFill/>
              </a:ln>
            </p:spPr>
            <p:txBody>
              <a:bodyPr vert="horz" wrap="square" lIns="91440" tIns="45720" rIns="91440" bIns="45720" numCol="1" anchor="t" anchorCtr="0" compatLnSpc="1"/>
              <a:lstStyle/>
              <a:p>
                <a:endParaRPr lang="ko-KR" altLang="en-US" dirty="0"/>
              </a:p>
            </p:txBody>
          </p:sp>
          <p:sp>
            <p:nvSpPr>
              <p:cNvPr id="11" name="Freeform 12"/>
              <p:cNvSpPr>
                <a:spLocks noEditPoints="1"/>
              </p:cNvSpPr>
              <p:nvPr/>
            </p:nvSpPr>
            <p:spPr bwMode="auto">
              <a:xfrm>
                <a:off x="3433260" y="3280864"/>
                <a:ext cx="2237290" cy="878760"/>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chemeClr val="bg1">
                  <a:lumMod val="65000"/>
                </a:schemeClr>
              </a:solidFill>
              <a:ln w="3175">
                <a:noFill/>
              </a:ln>
            </p:spPr>
            <p:txBody>
              <a:bodyPr vert="horz" wrap="square" lIns="91440" tIns="45720" rIns="91440" bIns="45720" numCol="1" anchor="t" anchorCtr="0" compatLnSpc="1"/>
              <a:lstStyle/>
              <a:p>
                <a:endParaRPr lang="ko-KR" altLang="en-US" dirty="0"/>
              </a:p>
            </p:txBody>
          </p:sp>
          <p:sp>
            <p:nvSpPr>
              <p:cNvPr id="12" name="Freeform 13"/>
              <p:cNvSpPr/>
              <p:nvPr/>
            </p:nvSpPr>
            <p:spPr bwMode="auto">
              <a:xfrm>
                <a:off x="3433260" y="3719824"/>
                <a:ext cx="2237290" cy="74253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chemeClr val="bg1">
                  <a:lumMod val="75000"/>
                </a:schemeClr>
              </a:solidFill>
              <a:ln w="3175">
                <a:noFill/>
              </a:ln>
            </p:spPr>
            <p:txBody>
              <a:bodyPr vert="horz" wrap="square" lIns="0" tIns="0" rIns="0" bIns="0" numCol="1" anchor="ctr" anchorCtr="0" compatLnSpc="1"/>
              <a:lstStyle/>
              <a:p>
                <a:pPr algn="ctr">
                  <a:spcAft>
                    <a:spcPts val="300"/>
                  </a:spcAft>
                </a:pPr>
                <a:endParaRPr lang="en-US" altLang="ko-KR" sz="1200" b="1" dirty="0">
                  <a:gradFill>
                    <a:gsLst>
                      <a:gs pos="0">
                        <a:schemeClr val="accent4">
                          <a:alpha val="50000"/>
                        </a:schemeClr>
                      </a:gs>
                      <a:gs pos="100000">
                        <a:schemeClr val="accent4">
                          <a:alpha val="50000"/>
                        </a:schemeClr>
                      </a:gs>
                    </a:gsLst>
                    <a:lin ang="5400000" scaled="0"/>
                  </a:gradFill>
                  <a:latin typeface="Bebas Neue" pitchFamily="34" charset="0"/>
                  <a:ea typeface="Roboto Condensed Regular"/>
                </a:endParaRPr>
              </a:p>
            </p:txBody>
          </p:sp>
        </p:grpSp>
        <p:grpSp>
          <p:nvGrpSpPr>
            <p:cNvPr id="13" name="Group 11"/>
            <p:cNvGrpSpPr/>
            <p:nvPr/>
          </p:nvGrpSpPr>
          <p:grpSpPr>
            <a:xfrm>
              <a:off x="5407" y="3120"/>
              <a:ext cx="3523" cy="1861"/>
              <a:chOff x="3433260" y="3280864"/>
              <a:chExt cx="2237290" cy="1181491"/>
            </a:xfrm>
          </p:grpSpPr>
          <p:sp>
            <p:nvSpPr>
              <p:cNvPr id="14" name="Freeform 11"/>
              <p:cNvSpPr/>
              <p:nvPr/>
            </p:nvSpPr>
            <p:spPr bwMode="auto">
              <a:xfrm>
                <a:off x="3433260" y="3280864"/>
                <a:ext cx="2237290" cy="743372"/>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chemeClr val="bg1">
                  <a:lumMod val="50000"/>
                </a:schemeClr>
              </a:solidFill>
              <a:ln w="3175">
                <a:noFill/>
              </a:ln>
            </p:spPr>
            <p:txBody>
              <a:bodyPr vert="horz" wrap="square" lIns="91440" tIns="45720" rIns="91440" bIns="45720" numCol="1" anchor="t" anchorCtr="0" compatLnSpc="1"/>
              <a:lstStyle/>
              <a:p>
                <a:endParaRPr lang="ko-KR" altLang="en-US" dirty="0"/>
              </a:p>
            </p:txBody>
          </p:sp>
          <p:sp>
            <p:nvSpPr>
              <p:cNvPr id="15" name="Freeform 12"/>
              <p:cNvSpPr>
                <a:spLocks noEditPoints="1"/>
              </p:cNvSpPr>
              <p:nvPr/>
            </p:nvSpPr>
            <p:spPr bwMode="auto">
              <a:xfrm>
                <a:off x="3433260" y="3280864"/>
                <a:ext cx="2237290" cy="878760"/>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chemeClr val="bg1">
                  <a:lumMod val="65000"/>
                </a:schemeClr>
              </a:solidFill>
              <a:ln w="3175">
                <a:noFill/>
              </a:ln>
            </p:spPr>
            <p:txBody>
              <a:bodyPr vert="horz" wrap="square" lIns="91440" tIns="45720" rIns="91440" bIns="45720" numCol="1" anchor="t" anchorCtr="0" compatLnSpc="1"/>
              <a:lstStyle/>
              <a:p>
                <a:endParaRPr lang="ko-KR" altLang="en-US" dirty="0"/>
              </a:p>
            </p:txBody>
          </p:sp>
          <p:sp>
            <p:nvSpPr>
              <p:cNvPr id="16" name="Freeform 13"/>
              <p:cNvSpPr/>
              <p:nvPr/>
            </p:nvSpPr>
            <p:spPr bwMode="auto">
              <a:xfrm>
                <a:off x="3433260" y="3719824"/>
                <a:ext cx="2237290" cy="74253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chemeClr val="bg1">
                  <a:lumMod val="75000"/>
                </a:schemeClr>
              </a:solidFill>
              <a:ln w="3175">
                <a:noFill/>
              </a:ln>
            </p:spPr>
            <p:txBody>
              <a:bodyPr vert="horz" wrap="square" lIns="0" tIns="0" rIns="0" bIns="0" numCol="1" anchor="ctr" anchorCtr="0" compatLnSpc="1"/>
              <a:lstStyle/>
              <a:p>
                <a:pPr algn="ctr">
                  <a:spcAft>
                    <a:spcPts val="300"/>
                  </a:spcAft>
                </a:pPr>
                <a:endParaRPr lang="en-US" altLang="ko-KR" sz="1200" b="1" dirty="0">
                  <a:gradFill>
                    <a:gsLst>
                      <a:gs pos="0">
                        <a:schemeClr val="accent4">
                          <a:alpha val="50000"/>
                        </a:schemeClr>
                      </a:gs>
                      <a:gs pos="100000">
                        <a:schemeClr val="accent4">
                          <a:alpha val="50000"/>
                        </a:schemeClr>
                      </a:gs>
                    </a:gsLst>
                    <a:lin ang="5400000" scaled="0"/>
                  </a:gradFill>
                  <a:latin typeface="Bebas Neue" pitchFamily="34" charset="0"/>
                  <a:ea typeface="Roboto Condensed Regular"/>
                </a:endParaRPr>
              </a:p>
            </p:txBody>
          </p:sp>
        </p:grpSp>
        <p:sp>
          <p:nvSpPr>
            <p:cNvPr id="18" name="Freeform 11"/>
            <p:cNvSpPr/>
            <p:nvPr/>
          </p:nvSpPr>
          <p:spPr bwMode="auto">
            <a:xfrm>
              <a:off x="5407" y="2190"/>
              <a:ext cx="3523" cy="1171"/>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ED6579"/>
            </a:solidFill>
            <a:ln w="3175">
              <a:noFill/>
            </a:ln>
          </p:spPr>
          <p:txBody>
            <a:bodyPr vert="horz" wrap="square" lIns="91440" tIns="45720" rIns="91440" bIns="45720" numCol="1" anchor="t" anchorCtr="0" compatLnSpc="1"/>
            <a:lstStyle/>
            <a:p>
              <a:endParaRPr lang="ko-KR" altLang="en-US" dirty="0"/>
            </a:p>
          </p:txBody>
        </p:sp>
        <p:sp>
          <p:nvSpPr>
            <p:cNvPr id="19" name="Freeform 11"/>
            <p:cNvSpPr/>
            <p:nvPr/>
          </p:nvSpPr>
          <p:spPr bwMode="auto">
            <a:xfrm>
              <a:off x="5407" y="2190"/>
              <a:ext cx="3523" cy="1171"/>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C0162E"/>
            </a:solidFill>
            <a:ln w="3175">
              <a:noFill/>
            </a:ln>
          </p:spPr>
          <p:txBody>
            <a:bodyPr vert="horz" wrap="square" lIns="91440" tIns="45720" rIns="91440" bIns="45720" numCol="1" anchor="t" anchorCtr="0" compatLnSpc="1"/>
            <a:lstStyle/>
            <a:p>
              <a:endParaRPr lang="ko-KR" altLang="en-US" dirty="0"/>
            </a:p>
          </p:txBody>
        </p:sp>
        <p:sp>
          <p:nvSpPr>
            <p:cNvPr id="20" name="Freeform 12"/>
            <p:cNvSpPr>
              <a:spLocks noEditPoints="1"/>
            </p:cNvSpPr>
            <p:nvPr/>
          </p:nvSpPr>
          <p:spPr bwMode="auto">
            <a:xfrm>
              <a:off x="5407" y="2190"/>
              <a:ext cx="3523" cy="1384"/>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ED6579"/>
            </a:solidFill>
            <a:ln w="3175">
              <a:noFill/>
            </a:ln>
          </p:spPr>
          <p:txBody>
            <a:bodyPr vert="horz" wrap="square" lIns="91440" tIns="45720" rIns="91440" bIns="45720" numCol="1" anchor="t" anchorCtr="0" compatLnSpc="1"/>
            <a:lstStyle/>
            <a:p>
              <a:endParaRPr lang="ko-KR" altLang="en-US" dirty="0"/>
            </a:p>
          </p:txBody>
        </p:sp>
        <p:sp>
          <p:nvSpPr>
            <p:cNvPr id="21" name="Freeform 13"/>
            <p:cNvSpPr/>
            <p:nvPr/>
          </p:nvSpPr>
          <p:spPr bwMode="auto">
            <a:xfrm>
              <a:off x="5407" y="2881"/>
              <a:ext cx="3523" cy="1169"/>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rgbClr val="F397A4"/>
            </a:solidFill>
            <a:ln w="3175">
              <a:noFill/>
            </a:ln>
          </p:spPr>
          <p:txBody>
            <a:bodyPr vert="horz" wrap="square" lIns="0" tIns="0" rIns="0" bIns="0" numCol="1" anchor="ctr" anchorCtr="0" compatLnSpc="1"/>
            <a:lstStyle/>
            <a:p>
              <a:pPr algn="ctr">
                <a:spcAft>
                  <a:spcPts val="300"/>
                </a:spcAft>
              </a:pPr>
              <a:endParaRPr lang="en-US" altLang="ko-KR" sz="1200" b="1" dirty="0">
                <a:gradFill>
                  <a:gsLst>
                    <a:gs pos="0">
                      <a:schemeClr val="accent4">
                        <a:alpha val="50000"/>
                      </a:schemeClr>
                    </a:gs>
                    <a:gs pos="100000">
                      <a:schemeClr val="accent4">
                        <a:alpha val="50000"/>
                      </a:schemeClr>
                    </a:gs>
                  </a:gsLst>
                  <a:lin ang="5400000" scaled="0"/>
                </a:gradFill>
                <a:latin typeface="Bebas Neue" pitchFamily="34" charset="0"/>
                <a:ea typeface="Roboto Condensed Regular"/>
              </a:endParaRPr>
            </a:p>
          </p:txBody>
        </p:sp>
        <p:sp>
          <p:nvSpPr>
            <p:cNvPr id="22" name="Freeform 12"/>
            <p:cNvSpPr>
              <a:spLocks noEditPoints="1"/>
            </p:cNvSpPr>
            <p:nvPr/>
          </p:nvSpPr>
          <p:spPr bwMode="auto">
            <a:xfrm>
              <a:off x="5407" y="2190"/>
              <a:ext cx="3523" cy="1384"/>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ED6579"/>
            </a:solidFill>
            <a:ln w="3175">
              <a:noFill/>
            </a:ln>
          </p:spPr>
          <p:txBody>
            <a:bodyPr vert="horz" wrap="square" lIns="91440" tIns="45720" rIns="91440" bIns="45720" numCol="1" anchor="t" anchorCtr="0" compatLnSpc="1"/>
            <a:lstStyle/>
            <a:p>
              <a:endParaRPr lang="ko-KR" altLang="en-US" dirty="0"/>
            </a:p>
          </p:txBody>
        </p:sp>
        <p:grpSp>
          <p:nvGrpSpPr>
            <p:cNvPr id="28" name="Group 26"/>
            <p:cNvGrpSpPr/>
            <p:nvPr/>
          </p:nvGrpSpPr>
          <p:grpSpPr>
            <a:xfrm>
              <a:off x="905" y="3657"/>
              <a:ext cx="3609" cy="1296"/>
              <a:chOff x="1886354" y="2092280"/>
              <a:chExt cx="2291745" cy="823205"/>
            </a:xfrm>
          </p:grpSpPr>
          <p:sp>
            <p:nvSpPr>
              <p:cNvPr id="29" name="Rounded Rectangle 27"/>
              <p:cNvSpPr/>
              <p:nvPr/>
            </p:nvSpPr>
            <p:spPr>
              <a:xfrm>
                <a:off x="3821239" y="2162130"/>
                <a:ext cx="356860" cy="356860"/>
              </a:xfrm>
              <a:prstGeom prst="roundRect">
                <a:avLst>
                  <a:gd name="adj" fmla="val 50000"/>
                </a:avLst>
              </a:prstGeom>
              <a:solidFill>
                <a:srgbClr val="BFBFB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panose="02000000000000000000"/>
                  <a:cs typeface="Roboto Condensed" panose="02000000000000000000"/>
                </a:endParaRPr>
              </a:p>
            </p:txBody>
          </p:sp>
          <p:sp>
            <p:nvSpPr>
              <p:cNvPr id="30" name="Freeform 48"/>
              <p:cNvSpPr>
                <a:spLocks noEditPoints="1"/>
              </p:cNvSpPr>
              <p:nvPr/>
            </p:nvSpPr>
            <p:spPr bwMode="auto">
              <a:xfrm>
                <a:off x="3937308" y="2241077"/>
                <a:ext cx="135980" cy="198967"/>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bg1"/>
              </a:solidFill>
              <a:ln w="9525">
                <a:noFill/>
                <a:round/>
              </a:ln>
            </p:spPr>
            <p:txBody>
              <a:bodyPr vert="horz" wrap="square" lIns="91440" tIns="45720" rIns="91440" bIns="45720" numCol="1" anchor="t" anchorCtr="0" compatLnSpc="1"/>
              <a:lstStyle/>
              <a:p>
                <a:endParaRPr lang="ko-KR" altLang="en-US">
                  <a:latin typeface="Roboto Condensed" panose="02000000000000000000"/>
                  <a:cs typeface="Roboto Condensed" panose="02000000000000000000"/>
                </a:endParaRPr>
              </a:p>
            </p:txBody>
          </p:sp>
          <p:sp>
            <p:nvSpPr>
              <p:cNvPr id="31" name="TextBox 29"/>
              <p:cNvSpPr txBox="1"/>
              <p:nvPr/>
            </p:nvSpPr>
            <p:spPr>
              <a:xfrm>
                <a:off x="1886354" y="2092280"/>
                <a:ext cx="1903135" cy="264925"/>
              </a:xfrm>
              <a:prstGeom prst="rect">
                <a:avLst/>
              </a:prstGeom>
              <a:noFill/>
            </p:spPr>
            <p:txBody>
              <a:bodyPr wrap="square" rtlCol="0">
                <a:spAutoFit/>
              </a:bodyPr>
              <a:lstStyle/>
              <a:p>
                <a:pPr lvl="0" algn="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Roboto Condensed" panose="02000000000000000000"/>
                  </a:rPr>
                  <a:t>支持范围广泛</a:t>
                </a:r>
              </a:p>
            </p:txBody>
          </p:sp>
          <p:sp>
            <p:nvSpPr>
              <p:cNvPr id="32" name="텍스트 개체 틀 2"/>
              <p:cNvSpPr txBox="1"/>
              <p:nvPr/>
            </p:nvSpPr>
            <p:spPr>
              <a:xfrm>
                <a:off x="1886355" y="2341713"/>
                <a:ext cx="1903135" cy="573772"/>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panose="020B0604020202020204"/>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ctr">
                  <a:lnSpc>
                    <a:spcPct val="120000"/>
                  </a:lnSpc>
                </a:pPr>
                <a:r>
                  <a:rPr lang="zh-CN" altLang="en-US" sz="1400" dirty="0">
                    <a:solidFill>
                      <a:schemeClr val="bg1">
                        <a:lumMod val="50000"/>
                      </a:schemeClr>
                    </a:solidFill>
                    <a:latin typeface="微软雅黑 Light" panose="020B0502040204020203" charset="-122"/>
                    <a:ea typeface="微软雅黑 Light" panose="020B0502040204020203" charset="-122"/>
                    <a:cs typeface="Roboto Condensed" panose="02000000000000000000"/>
                  </a:rPr>
                  <a:t>Elasticsearch 完全支持 Apache Lucene 的接近实时的搜索。</a:t>
                </a:r>
              </a:p>
            </p:txBody>
          </p:sp>
        </p:grpSp>
        <p:grpSp>
          <p:nvGrpSpPr>
            <p:cNvPr id="33" name="Group 31"/>
            <p:cNvGrpSpPr/>
            <p:nvPr/>
          </p:nvGrpSpPr>
          <p:grpSpPr>
            <a:xfrm>
              <a:off x="9826" y="2642"/>
              <a:ext cx="3535" cy="1048"/>
              <a:chOff x="5667783" y="2092280"/>
              <a:chExt cx="2244881" cy="665632"/>
            </a:xfrm>
          </p:grpSpPr>
          <p:sp>
            <p:nvSpPr>
              <p:cNvPr id="34" name="Rounded Rectangle 32"/>
              <p:cNvSpPr/>
              <p:nvPr/>
            </p:nvSpPr>
            <p:spPr>
              <a:xfrm>
                <a:off x="5667783" y="2162130"/>
                <a:ext cx="356860" cy="356860"/>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panose="02000000000000000000"/>
                  <a:cs typeface="Roboto Condensed" panose="02000000000000000000"/>
                </a:endParaRPr>
              </a:p>
            </p:txBody>
          </p:sp>
          <p:sp>
            <p:nvSpPr>
              <p:cNvPr id="35" name="TextBox 33"/>
              <p:cNvSpPr txBox="1"/>
              <p:nvPr/>
            </p:nvSpPr>
            <p:spPr>
              <a:xfrm>
                <a:off x="6060894" y="2092280"/>
                <a:ext cx="1742152" cy="264846"/>
              </a:xfrm>
              <a:prstGeom prst="rect">
                <a:avLst/>
              </a:prstGeom>
              <a:noFill/>
            </p:spPr>
            <p:txBody>
              <a:bodyPr wrap="square" rtlCol="0">
                <a:spAutoFit/>
              </a:bodyPr>
              <a:lstStyle/>
              <a:p>
                <a:pPr lvl="0" algn="l"/>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Roboto Condensed" panose="02000000000000000000"/>
                  </a:rPr>
                  <a:t>备份简易性</a:t>
                </a:r>
              </a:p>
            </p:txBody>
          </p:sp>
          <p:sp>
            <p:nvSpPr>
              <p:cNvPr id="36" name="텍스트 개체 틀 2"/>
              <p:cNvSpPr txBox="1"/>
              <p:nvPr/>
            </p:nvSpPr>
            <p:spPr>
              <a:xfrm>
                <a:off x="6060974" y="2341892"/>
                <a:ext cx="1851690" cy="41602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panose="020B0604020202020204"/>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l">
                  <a:lnSpc>
                    <a:spcPct val="120000"/>
                  </a:lnSpc>
                </a:pPr>
                <a:r>
                  <a:rPr sz="1200" dirty="0">
                    <a:solidFill>
                      <a:schemeClr val="bg1">
                        <a:lumMod val="50000"/>
                      </a:schemeClr>
                    </a:solidFill>
                    <a:latin typeface="微软雅黑 Light" panose="020B0502040204020203" charset="-122"/>
                    <a:ea typeface="微软雅黑 Light" panose="020B0502040204020203" charset="-122"/>
                    <a:cs typeface="Roboto Condensed" panose="02000000000000000000"/>
                  </a:rPr>
                  <a:t>Elasticsearch是分布式的。不需要其他组件，分发是实时的，被叫做”Push replication”。</a:t>
                </a:r>
              </a:p>
            </p:txBody>
          </p:sp>
        </p:grpSp>
        <p:grpSp>
          <p:nvGrpSpPr>
            <p:cNvPr id="41" name="Group 39"/>
            <p:cNvGrpSpPr/>
            <p:nvPr/>
          </p:nvGrpSpPr>
          <p:grpSpPr>
            <a:xfrm>
              <a:off x="9826" y="4611"/>
              <a:ext cx="3630" cy="1355"/>
              <a:chOff x="6474178" y="3500758"/>
              <a:chExt cx="2305228" cy="860670"/>
            </a:xfrm>
          </p:grpSpPr>
          <p:sp>
            <p:nvSpPr>
              <p:cNvPr id="42" name="TextBox 40"/>
              <p:cNvSpPr txBox="1"/>
              <p:nvPr/>
            </p:nvSpPr>
            <p:spPr>
              <a:xfrm>
                <a:off x="6876271" y="3500758"/>
                <a:ext cx="1742152" cy="264922"/>
              </a:xfrm>
              <a:prstGeom prst="rect">
                <a:avLst/>
              </a:prstGeom>
              <a:noFill/>
            </p:spPr>
            <p:txBody>
              <a:bodyPr wrap="square" rtlCol="0">
                <a:spAutoFit/>
              </a:bodyPr>
              <a:lstStyle/>
              <a:p>
                <a:pPr lvl="0"/>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Roboto Condensed" panose="02000000000000000000"/>
                  </a:rPr>
                  <a:t>高可用性</a:t>
                </a:r>
              </a:p>
            </p:txBody>
          </p:sp>
          <p:sp>
            <p:nvSpPr>
              <p:cNvPr id="43" name="텍스트 개체 틀 2"/>
              <p:cNvSpPr txBox="1"/>
              <p:nvPr/>
            </p:nvSpPr>
            <p:spPr>
              <a:xfrm>
                <a:off x="6876271" y="3787656"/>
                <a:ext cx="1903135" cy="573772"/>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panose="020B0604020202020204"/>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l">
                  <a:lnSpc>
                    <a:spcPct val="120000"/>
                  </a:lnSpc>
                </a:pPr>
                <a:r>
                  <a:rPr lang="zh-CN" altLang="en-US" sz="1200" dirty="0">
                    <a:solidFill>
                      <a:schemeClr val="bg1">
                        <a:lumMod val="50000"/>
                      </a:schemeClr>
                    </a:solidFill>
                    <a:latin typeface="微软雅黑 Light" panose="020B0502040204020203" charset="-122"/>
                    <a:ea typeface="微软雅黑 Light" panose="020B0502040204020203" charset="-122"/>
                    <a:cs typeface="Roboto Condensed" panose="02000000000000000000"/>
                  </a:rPr>
                  <a:t>各节点组成对等的网络结构，某些节点出现故障时会自动分配其他节点代替其进行工作。</a:t>
                </a:r>
              </a:p>
            </p:txBody>
          </p:sp>
          <p:sp>
            <p:nvSpPr>
              <p:cNvPr id="44" name="Rounded Rectangle 42"/>
              <p:cNvSpPr/>
              <p:nvPr/>
            </p:nvSpPr>
            <p:spPr>
              <a:xfrm>
                <a:off x="6474178" y="3583307"/>
                <a:ext cx="356860" cy="356860"/>
              </a:xfrm>
              <a:prstGeom prst="roundRect">
                <a:avLst>
                  <a:gd name="adj" fmla="val 50000"/>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panose="02000000000000000000"/>
                  <a:cs typeface="Roboto Condensed" panose="02000000000000000000"/>
                </a:endParaRPr>
              </a:p>
            </p:txBody>
          </p:sp>
          <p:sp>
            <p:nvSpPr>
              <p:cNvPr id="45" name="Freeform 39"/>
              <p:cNvSpPr>
                <a:spLocks noEditPoints="1"/>
              </p:cNvSpPr>
              <p:nvPr/>
            </p:nvSpPr>
            <p:spPr bwMode="auto">
              <a:xfrm>
                <a:off x="6558457" y="3654306"/>
                <a:ext cx="198652" cy="198070"/>
              </a:xfrm>
              <a:custGeom>
                <a:avLst/>
                <a:gdLst/>
                <a:ahLst/>
                <a:cxnLst>
                  <a:cxn ang="0">
                    <a:pos x="176" y="48"/>
                  </a:cxn>
                  <a:cxn ang="0">
                    <a:pos x="169" y="48"/>
                  </a:cxn>
                  <a:cxn ang="0">
                    <a:pos x="169" y="54"/>
                  </a:cxn>
                  <a:cxn ang="0">
                    <a:pos x="169" y="120"/>
                  </a:cxn>
                  <a:cxn ang="0">
                    <a:pos x="169" y="127"/>
                  </a:cxn>
                  <a:cxn ang="0">
                    <a:pos x="176" y="127"/>
                  </a:cxn>
                  <a:cxn ang="0">
                    <a:pos x="176" y="48"/>
                  </a:cxn>
                  <a:cxn ang="0">
                    <a:pos x="193" y="31"/>
                  </a:cxn>
                  <a:cxn ang="0">
                    <a:pos x="80" y="31"/>
                  </a:cxn>
                  <a:cxn ang="0">
                    <a:pos x="68" y="129"/>
                  </a:cxn>
                  <a:cxn ang="0">
                    <a:pos x="10" y="188"/>
                  </a:cxn>
                  <a:cxn ang="0">
                    <a:pos x="15" y="208"/>
                  </a:cxn>
                  <a:cxn ang="0">
                    <a:pos x="35" y="214"/>
                  </a:cxn>
                  <a:cxn ang="0">
                    <a:pos x="94" y="155"/>
                  </a:cxn>
                  <a:cxn ang="0">
                    <a:pos x="193" y="144"/>
                  </a:cxn>
                  <a:cxn ang="0">
                    <a:pos x="193" y="31"/>
                  </a:cxn>
                  <a:cxn ang="0">
                    <a:pos x="183" y="134"/>
                  </a:cxn>
                  <a:cxn ang="0">
                    <a:pos x="90" y="134"/>
                  </a:cxn>
                  <a:cxn ang="0">
                    <a:pos x="90" y="41"/>
                  </a:cxn>
                  <a:cxn ang="0">
                    <a:pos x="183" y="41"/>
                  </a:cxn>
                  <a:cxn ang="0">
                    <a:pos x="183" y="134"/>
                  </a:cxn>
                </a:cxnLst>
                <a:rect l="0" t="0" r="r" b="b"/>
                <a:pathLst>
                  <a:path w="224" h="223">
                    <a:moveTo>
                      <a:pt x="176" y="48"/>
                    </a:moveTo>
                    <a:cubicBezTo>
                      <a:pt x="174" y="46"/>
                      <a:pt x="171" y="46"/>
                      <a:pt x="169" y="48"/>
                    </a:cubicBezTo>
                    <a:cubicBezTo>
                      <a:pt x="167" y="50"/>
                      <a:pt x="167" y="53"/>
                      <a:pt x="169" y="54"/>
                    </a:cubicBezTo>
                    <a:cubicBezTo>
                      <a:pt x="187" y="73"/>
                      <a:pt x="187" y="102"/>
                      <a:pt x="169" y="120"/>
                    </a:cubicBezTo>
                    <a:cubicBezTo>
                      <a:pt x="167" y="122"/>
                      <a:pt x="167" y="125"/>
                      <a:pt x="169" y="127"/>
                    </a:cubicBezTo>
                    <a:cubicBezTo>
                      <a:pt x="171" y="129"/>
                      <a:pt x="174" y="129"/>
                      <a:pt x="176" y="127"/>
                    </a:cubicBezTo>
                    <a:cubicBezTo>
                      <a:pt x="197" y="105"/>
                      <a:pt x="197" y="70"/>
                      <a:pt x="176" y="48"/>
                    </a:cubicBezTo>
                    <a:close/>
                    <a:moveTo>
                      <a:pt x="193" y="31"/>
                    </a:moveTo>
                    <a:cubicBezTo>
                      <a:pt x="161" y="0"/>
                      <a:pt x="111" y="0"/>
                      <a:pt x="80" y="31"/>
                    </a:cubicBezTo>
                    <a:cubicBezTo>
                      <a:pt x="53" y="58"/>
                      <a:pt x="49" y="98"/>
                      <a:pt x="68" y="129"/>
                    </a:cubicBezTo>
                    <a:cubicBezTo>
                      <a:pt x="10" y="188"/>
                      <a:pt x="10" y="188"/>
                      <a:pt x="10" y="188"/>
                    </a:cubicBezTo>
                    <a:cubicBezTo>
                      <a:pt x="10" y="188"/>
                      <a:pt x="0" y="194"/>
                      <a:pt x="15" y="208"/>
                    </a:cubicBezTo>
                    <a:cubicBezTo>
                      <a:pt x="30" y="223"/>
                      <a:pt x="35" y="214"/>
                      <a:pt x="35" y="214"/>
                    </a:cubicBezTo>
                    <a:cubicBezTo>
                      <a:pt x="94" y="155"/>
                      <a:pt x="94" y="155"/>
                      <a:pt x="94" y="155"/>
                    </a:cubicBezTo>
                    <a:cubicBezTo>
                      <a:pt x="125" y="174"/>
                      <a:pt x="166" y="170"/>
                      <a:pt x="193" y="144"/>
                    </a:cubicBezTo>
                    <a:cubicBezTo>
                      <a:pt x="224" y="113"/>
                      <a:pt x="224" y="62"/>
                      <a:pt x="193" y="31"/>
                    </a:cubicBezTo>
                    <a:close/>
                    <a:moveTo>
                      <a:pt x="183" y="134"/>
                    </a:moveTo>
                    <a:cubicBezTo>
                      <a:pt x="157" y="160"/>
                      <a:pt x="115" y="160"/>
                      <a:pt x="90" y="134"/>
                    </a:cubicBezTo>
                    <a:cubicBezTo>
                      <a:pt x="64" y="108"/>
                      <a:pt x="64" y="67"/>
                      <a:pt x="90" y="41"/>
                    </a:cubicBezTo>
                    <a:cubicBezTo>
                      <a:pt x="115" y="15"/>
                      <a:pt x="157" y="15"/>
                      <a:pt x="183" y="41"/>
                    </a:cubicBezTo>
                    <a:cubicBezTo>
                      <a:pt x="208" y="67"/>
                      <a:pt x="208" y="108"/>
                      <a:pt x="183" y="134"/>
                    </a:cubicBezTo>
                    <a:close/>
                  </a:path>
                </a:pathLst>
              </a:custGeom>
              <a:solidFill>
                <a:schemeClr val="bg1"/>
              </a:solidFill>
              <a:ln w="9525">
                <a:noFill/>
                <a:round/>
              </a:ln>
            </p:spPr>
            <p:txBody>
              <a:bodyPr vert="horz" wrap="square" lIns="91440" tIns="45720" rIns="91440" bIns="45720" numCol="1" anchor="t" anchorCtr="0" compatLnSpc="1"/>
              <a:lstStyle/>
              <a:p>
                <a:endParaRPr lang="ko-KR" altLang="en-US">
                  <a:latin typeface="Roboto Condensed" panose="02000000000000000000"/>
                  <a:cs typeface="Roboto Condensed" panose="02000000000000000000"/>
                </a:endParaRPr>
              </a:p>
            </p:txBody>
          </p:sp>
        </p:grpSp>
        <p:cxnSp>
          <p:nvCxnSpPr>
            <p:cNvPr id="46" name="Straight Connector 44"/>
            <p:cNvCxnSpPr/>
            <p:nvPr/>
          </p:nvCxnSpPr>
          <p:spPr>
            <a:xfrm>
              <a:off x="8997" y="5019"/>
              <a:ext cx="778" cy="3"/>
            </a:xfrm>
            <a:prstGeom prst="line">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7" name="Straight Connector 45"/>
            <p:cNvCxnSpPr/>
            <p:nvPr/>
          </p:nvCxnSpPr>
          <p:spPr>
            <a:xfrm>
              <a:off x="8997" y="3029"/>
              <a:ext cx="778" cy="3"/>
            </a:xfrm>
            <a:prstGeom prst="line">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Connector 46"/>
            <p:cNvCxnSpPr/>
            <p:nvPr/>
          </p:nvCxnSpPr>
          <p:spPr>
            <a:xfrm flipH="1">
              <a:off x="4564" y="6046"/>
              <a:ext cx="778" cy="3"/>
            </a:xfrm>
            <a:prstGeom prst="line">
              <a:avLst/>
            </a:prstGeom>
            <a:ln>
              <a:solidFill>
                <a:schemeClr val="bg1">
                  <a:lumMod val="85000"/>
                </a:schemeClr>
              </a:solidFill>
              <a:prstDash val="sysDash"/>
              <a:headEnd type="oval" w="sm" len="sm"/>
              <a:tailEnd type="triangle" w="sm" len="sm"/>
            </a:ln>
          </p:spPr>
          <p:style>
            <a:lnRef idx="1">
              <a:schemeClr val="dk1"/>
            </a:lnRef>
            <a:fillRef idx="0">
              <a:schemeClr val="dk1"/>
            </a:fillRef>
            <a:effectRef idx="0">
              <a:schemeClr val="dk1"/>
            </a:effectRef>
            <a:fontRef idx="minor">
              <a:schemeClr val="tx1"/>
            </a:fontRef>
          </p:style>
        </p:cxnSp>
        <p:cxnSp>
          <p:nvCxnSpPr>
            <p:cNvPr id="49" name="Straight Connector 47"/>
            <p:cNvCxnSpPr/>
            <p:nvPr/>
          </p:nvCxnSpPr>
          <p:spPr>
            <a:xfrm flipH="1">
              <a:off x="4564" y="4056"/>
              <a:ext cx="778" cy="3"/>
            </a:xfrm>
            <a:prstGeom prst="line">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7" name="Group 14"/>
            <p:cNvGrpSpPr/>
            <p:nvPr/>
          </p:nvGrpSpPr>
          <p:grpSpPr>
            <a:xfrm>
              <a:off x="9967" y="2937"/>
              <a:ext cx="294" cy="187"/>
              <a:chOff x="6351" y="0"/>
              <a:chExt cx="490538" cy="311150"/>
            </a:xfrm>
            <a:solidFill>
              <a:schemeClr val="bg1"/>
            </a:solidFill>
          </p:grpSpPr>
          <p:sp>
            <p:nvSpPr>
              <p:cNvPr id="5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p:spPr>
            <p:txBody>
              <a:bodyPr/>
              <a:lstStyle/>
              <a:p>
                <a:pPr eaLnBrk="1" fontAlgn="auto" hangingPunct="1">
                  <a:spcBef>
                    <a:spcPts val="0"/>
                  </a:spcBef>
                  <a:spcAft>
                    <a:spcPts val="0"/>
                  </a:spcAft>
                  <a:defRPr/>
                </a:pPr>
                <a:endParaRPr lang="id-ID">
                  <a:latin typeface="Roboto Condensed" panose="02000000000000000000"/>
                  <a:ea typeface="+mn-ea"/>
                  <a:cs typeface="Roboto Condensed" panose="02000000000000000000"/>
                </a:endParaRPr>
              </a:p>
            </p:txBody>
          </p:sp>
          <p:sp>
            <p:nvSpPr>
              <p:cNvPr id="51" name="Freeform 145"/>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p:spPr>
            <p:txBody>
              <a:bodyPr/>
              <a:lstStyle/>
              <a:p>
                <a:pPr eaLnBrk="1" fontAlgn="auto" hangingPunct="1">
                  <a:spcBef>
                    <a:spcPts val="0"/>
                  </a:spcBef>
                  <a:spcAft>
                    <a:spcPts val="0"/>
                  </a:spcAft>
                  <a:defRPr/>
                </a:pPr>
                <a:endParaRPr lang="id-ID">
                  <a:latin typeface="Roboto Condensed" panose="02000000000000000000"/>
                  <a:ea typeface="+mn-ea"/>
                  <a:cs typeface="Roboto Condensed" panose="02000000000000000000"/>
                </a:endParaRPr>
              </a:p>
            </p:txBody>
          </p:sp>
          <p:sp>
            <p:nvSpPr>
              <p:cNvPr id="5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p:spPr>
            <p:txBody>
              <a:bodyPr/>
              <a:lstStyle/>
              <a:p>
                <a:pPr eaLnBrk="1" fontAlgn="auto" hangingPunct="1">
                  <a:spcBef>
                    <a:spcPts val="0"/>
                  </a:spcBef>
                  <a:spcAft>
                    <a:spcPts val="0"/>
                  </a:spcAft>
                  <a:defRPr/>
                </a:pPr>
                <a:endParaRPr lang="id-ID">
                  <a:latin typeface="Roboto Condensed" panose="02000000000000000000"/>
                  <a:ea typeface="+mn-ea"/>
                  <a:cs typeface="Roboto Condensed" panose="02000000000000000000"/>
                </a:endParaRPr>
              </a:p>
            </p:txBody>
          </p:sp>
        </p:gr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0" y="142875"/>
            <a:ext cx="5585460" cy="41783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特色与创新 </a:t>
            </a:r>
            <a:r>
              <a:rPr lang="en-US" altLang="zh-CN" sz="2000" dirty="0" smtClean="0">
                <a:solidFill>
                  <a:srgbClr val="183A5D"/>
                </a:solidFill>
                <a:latin typeface="微软雅黑" panose="020B0503020204020204" pitchFamily="34" charset="-122"/>
                <a:ea typeface="微软雅黑" panose="020B0503020204020204" pitchFamily="34" charset="-122"/>
              </a:rPr>
              <a:t>- Elasticsearch</a:t>
            </a:r>
            <a:r>
              <a:rPr lang="zh-CN" altLang="en-US" sz="2000" dirty="0" smtClean="0">
                <a:solidFill>
                  <a:srgbClr val="183A5D"/>
                </a:solidFill>
                <a:latin typeface="微软雅黑" panose="020B0503020204020204" pitchFamily="34" charset="-122"/>
                <a:ea typeface="微软雅黑" panose="020B0503020204020204" pitchFamily="34" charset="-122"/>
              </a:rPr>
              <a:t>搜索引擎开发理念</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a:t>
            </a:r>
            <a:r>
              <a:rPr lang="en-US" sz="1800" dirty="0" smtClean="0"/>
              <a:t>3</a:t>
            </a:r>
            <a:endParaRPr lang="en-US" sz="1800" dirty="0"/>
          </a:p>
        </p:txBody>
      </p:sp>
      <p:sp>
        <p:nvSpPr>
          <p:cNvPr id="14" name="Text Placeholder 8"/>
          <p:cNvSpPr txBox="1"/>
          <p:nvPr/>
        </p:nvSpPr>
        <p:spPr>
          <a:xfrm>
            <a:off x="675640" y="1012825"/>
            <a:ext cx="4104640" cy="215582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sz="1400" b="1" dirty="0" smtClean="0">
                <a:solidFill>
                  <a:schemeClr val="tx1">
                    <a:lumMod val="50000"/>
                    <a:lumOff val="50000"/>
                  </a:schemeClr>
                </a:solidFill>
                <a:latin typeface="微软雅黑 Light" panose="020B0502040204020203" charset="-122"/>
                <a:ea typeface="微软雅黑 Light" panose="020B0502040204020203" charset="-122"/>
              </a:rPr>
              <a:t>分片(shards)</a:t>
            </a:r>
          </a:p>
          <a:p>
            <a:pPr>
              <a:lnSpc>
                <a:spcPct val="130000"/>
              </a:lnSpc>
            </a:pPr>
            <a:r>
              <a:rPr lang="en-US" sz="1400" b="1" dirty="0" smtClean="0">
                <a:solidFill>
                  <a:schemeClr val="tx1">
                    <a:lumMod val="50000"/>
                    <a:lumOff val="50000"/>
                  </a:schemeClr>
                </a:solidFill>
                <a:latin typeface="微软雅黑 Light" panose="020B0502040204020203" charset="-122"/>
                <a:ea typeface="微软雅黑 Light" panose="020B0502040204020203" charset="-122"/>
              </a:rPr>
              <a:t>	</a:t>
            </a:r>
            <a:r>
              <a:rPr sz="1400" b="1" dirty="0" smtClean="0">
                <a:solidFill>
                  <a:schemeClr val="tx1">
                    <a:lumMod val="50000"/>
                    <a:lumOff val="50000"/>
                  </a:schemeClr>
                </a:solidFill>
                <a:latin typeface="微软雅黑 Light" panose="020B0502040204020203" charset="-122"/>
                <a:ea typeface="微软雅黑 Light" panose="020B0502040204020203" charset="-122"/>
              </a:rPr>
              <a:t>一个索引可以存储很大的数据，这些空间可以超过一个节点的物理存储的限制。例如，十亿个文档占用磁盘空间为1TB。仅从单个节点搜索可能会很慢，还有一台物理机器也不一定能存储这么多的数据。</a:t>
            </a:r>
          </a:p>
          <a:p>
            <a:pPr>
              <a:lnSpc>
                <a:spcPct val="130000"/>
              </a:lnSpc>
            </a:pPr>
            <a:r>
              <a:rPr lang="en-US" sz="1400" b="1" dirty="0" smtClean="0">
                <a:solidFill>
                  <a:schemeClr val="tx1">
                    <a:lumMod val="50000"/>
                    <a:lumOff val="50000"/>
                  </a:schemeClr>
                </a:solidFill>
                <a:latin typeface="微软雅黑 Light" panose="020B0502040204020203" charset="-122"/>
                <a:ea typeface="微软雅黑 Light" panose="020B0502040204020203" charset="-122"/>
              </a:rPr>
              <a:t>	</a:t>
            </a:r>
            <a:r>
              <a:rPr sz="1400" b="1" dirty="0" smtClean="0">
                <a:solidFill>
                  <a:schemeClr val="tx1">
                    <a:lumMod val="50000"/>
                    <a:lumOff val="50000"/>
                  </a:schemeClr>
                </a:solidFill>
                <a:latin typeface="微软雅黑 Light" panose="020B0502040204020203" charset="-122"/>
                <a:ea typeface="微软雅黑 Light" panose="020B0502040204020203" charset="-122"/>
              </a:rPr>
              <a:t>为了解决这一问题，Elasticsearch将索引分解成多个分片。当你创建一个索引，你可以简单地定义你想要的分片数量。每个分片本身是一个全功能的、独立的单元，可以托管在集群中的任何节点。</a:t>
            </a:r>
          </a:p>
        </p:txBody>
      </p:sp>
      <p:pic>
        <p:nvPicPr>
          <p:cNvPr id="17" name="图片 16" descr="1"/>
          <p:cNvPicPr>
            <a:picLocks noChangeAspect="1"/>
          </p:cNvPicPr>
          <p:nvPr/>
        </p:nvPicPr>
        <p:blipFill>
          <a:blip r:embed="rId2" cstate="print"/>
          <a:stretch>
            <a:fillRect/>
          </a:stretch>
        </p:blipFill>
        <p:spPr>
          <a:xfrm>
            <a:off x="5076190" y="1012825"/>
            <a:ext cx="3950970" cy="317690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2" y="142845"/>
            <a:ext cx="4540248" cy="41783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sym typeface="+mn-ea"/>
              </a:rPr>
              <a:t>成员介绍</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PART1</a:t>
            </a:r>
          </a:p>
        </p:txBody>
      </p:sp>
      <p:sp>
        <p:nvSpPr>
          <p:cNvPr id="47" name="Notched Right Arrow 3"/>
          <p:cNvSpPr/>
          <p:nvPr/>
        </p:nvSpPr>
        <p:spPr>
          <a:xfrm>
            <a:off x="1204646" y="1966779"/>
            <a:ext cx="7193266" cy="127760"/>
          </a:xfrm>
          <a:prstGeom prst="notchedRight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panose="02000000000000000000"/>
              <a:cs typeface="Roboto Condensed" panose="02000000000000000000"/>
            </a:endParaRPr>
          </a:p>
        </p:txBody>
      </p:sp>
      <p:sp>
        <p:nvSpPr>
          <p:cNvPr id="83" name="TextBox 39"/>
          <p:cNvSpPr txBox="1"/>
          <p:nvPr/>
        </p:nvSpPr>
        <p:spPr>
          <a:xfrm>
            <a:off x="7340151" y="1859727"/>
            <a:ext cx="650105" cy="339945"/>
          </a:xfrm>
          <a:prstGeom prst="rect">
            <a:avLst/>
          </a:prstGeom>
          <a:noFill/>
        </p:spPr>
        <p:txBody>
          <a:bodyPr wrap="square" lIns="0" tIns="0" rIns="0" bIns="0" rtlCol="0" anchor="ctr">
            <a:noAutofit/>
          </a:bodyPr>
          <a:lstStyle/>
          <a:p>
            <a:pPr lvl="0"/>
            <a:endParaRPr lang="zh-CN" altLang="en-US" sz="1400" dirty="0" smtClean="0">
              <a:solidFill>
                <a:srgbClr val="183A5D"/>
              </a:solidFill>
              <a:latin typeface="Roboto Condensed" panose="02000000000000000000"/>
              <a:ea typeface="Roboto Condensed Regular"/>
              <a:cs typeface="Roboto Condensed" panose="02000000000000000000"/>
            </a:endParaRPr>
          </a:p>
        </p:txBody>
      </p:sp>
      <p:cxnSp>
        <p:nvCxnSpPr>
          <p:cNvPr id="85" name="Straight Connector 45"/>
          <p:cNvCxnSpPr/>
          <p:nvPr/>
        </p:nvCxnSpPr>
        <p:spPr>
          <a:xfrm flipH="1">
            <a:off x="384738" y="3785871"/>
            <a:ext cx="8397312" cy="0"/>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7" name="组合 6"/>
          <p:cNvGrpSpPr/>
          <p:nvPr/>
        </p:nvGrpSpPr>
        <p:grpSpPr>
          <a:xfrm>
            <a:off x="384738" y="1467782"/>
            <a:ext cx="8397312" cy="1820545"/>
            <a:chOff x="2470" y="2615"/>
            <a:chExt cx="8720" cy="2867"/>
          </a:xfrm>
        </p:grpSpPr>
        <p:sp>
          <p:nvSpPr>
            <p:cNvPr id="58" name="TextBox 14"/>
            <p:cNvSpPr txBox="1"/>
            <p:nvPr/>
          </p:nvSpPr>
          <p:spPr>
            <a:xfrm>
              <a:off x="2624" y="2615"/>
              <a:ext cx="1479" cy="1173"/>
            </a:xfrm>
            <a:prstGeom prst="rect">
              <a:avLst/>
            </a:prstGeom>
            <a:noFill/>
          </p:spPr>
          <p:txBody>
            <a:bodyPr wrap="square" lIns="72000" tIns="0" rIns="72000" bIns="0" rtlCol="0" anchor="ctr">
              <a:noAutofit/>
            </a:bodyPr>
            <a:lstStyle/>
            <a:p>
              <a:pPr lvl="0" algn="ctr">
                <a:lnSpc>
                  <a:spcPts val="1000"/>
                </a:lnSpc>
              </a:pPr>
              <a:r>
                <a:rPr lang="zh-CN" altLang="en-US" sz="2000" dirty="0" smtClean="0">
                  <a:solidFill>
                    <a:srgbClr val="FF0000">
                      <a:alpha val="70000"/>
                    </a:srgbClr>
                  </a:solidFill>
                  <a:latin typeface="Roboto Condensed" panose="02000000000000000000"/>
                  <a:cs typeface="Roboto Condensed" panose="02000000000000000000"/>
                </a:rPr>
                <a:t>张昕乐</a:t>
              </a:r>
            </a:p>
          </p:txBody>
        </p:sp>
        <p:sp>
          <p:nvSpPr>
            <p:cNvPr id="59" name="Oval 15"/>
            <p:cNvSpPr/>
            <p:nvPr/>
          </p:nvSpPr>
          <p:spPr>
            <a:xfrm>
              <a:off x="3301" y="3449"/>
              <a:ext cx="160" cy="160"/>
            </a:xfrm>
            <a:prstGeom prst="ellipse">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panose="02000000000000000000"/>
                <a:cs typeface="Roboto Condensed" panose="02000000000000000000"/>
              </a:endParaRPr>
            </a:p>
          </p:txBody>
        </p:sp>
        <p:sp>
          <p:nvSpPr>
            <p:cNvPr id="63" name="Oval 19"/>
            <p:cNvSpPr/>
            <p:nvPr/>
          </p:nvSpPr>
          <p:spPr>
            <a:xfrm>
              <a:off x="6893" y="3449"/>
              <a:ext cx="160" cy="160"/>
            </a:xfrm>
            <a:prstGeom prst="ellipse">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panose="02000000000000000000"/>
                <a:cs typeface="Roboto Condensed" panose="02000000000000000000"/>
              </a:endParaRPr>
            </a:p>
          </p:txBody>
        </p:sp>
        <p:sp>
          <p:nvSpPr>
            <p:cNvPr id="67" name="Oval 23"/>
            <p:cNvSpPr/>
            <p:nvPr/>
          </p:nvSpPr>
          <p:spPr>
            <a:xfrm>
              <a:off x="10199" y="3449"/>
              <a:ext cx="160" cy="160"/>
            </a:xfrm>
            <a:prstGeom prst="ellipse">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Roboto Condensed" panose="02000000000000000000"/>
                <a:cs typeface="Roboto Condensed" panose="02000000000000000000"/>
              </a:endParaRPr>
            </a:p>
          </p:txBody>
        </p:sp>
        <p:sp>
          <p:nvSpPr>
            <p:cNvPr id="75" name="TextBox 31"/>
            <p:cNvSpPr txBox="1"/>
            <p:nvPr/>
          </p:nvSpPr>
          <p:spPr>
            <a:xfrm>
              <a:off x="2470" y="3786"/>
              <a:ext cx="3422" cy="1309"/>
            </a:xfrm>
            <a:prstGeom prst="rect">
              <a:avLst/>
            </a:prstGeom>
            <a:noFill/>
          </p:spPr>
          <p:txBody>
            <a:bodyPr wrap="square" rtlCol="0">
              <a:spAutoFit/>
            </a:bodyPr>
            <a:lstStyle/>
            <a:p>
              <a:r>
                <a:rPr lang="zh-CN" sz="1600" b="1" dirty="0" smtClean="0">
                  <a:solidFill>
                    <a:schemeClr val="tx1">
                      <a:lumMod val="65000"/>
                      <a:lumOff val="35000"/>
                    </a:schemeClr>
                  </a:solidFill>
                  <a:latin typeface="Roboto Condensed" panose="02000000000000000000"/>
                  <a:cs typeface="Roboto Condensed" panose="02000000000000000000"/>
                </a:rPr>
                <a:t>手机：</a:t>
              </a:r>
              <a:r>
                <a:rPr lang="en-US" altLang="zh-CN" sz="1600" b="1" dirty="0" smtClean="0">
                  <a:solidFill>
                    <a:schemeClr val="tx1">
                      <a:lumMod val="65000"/>
                      <a:lumOff val="35000"/>
                    </a:schemeClr>
                  </a:solidFill>
                  <a:latin typeface="Roboto Condensed" panose="02000000000000000000"/>
                  <a:cs typeface="Roboto Condensed" panose="02000000000000000000"/>
                  <a:sym typeface="+mn-ea"/>
                </a:rPr>
                <a:t>18710829968</a:t>
              </a:r>
              <a:endParaRPr lang="zh-CN" sz="1600" b="1" dirty="0" smtClean="0">
                <a:solidFill>
                  <a:schemeClr val="tx1">
                    <a:lumMod val="65000"/>
                    <a:lumOff val="35000"/>
                  </a:schemeClr>
                </a:solidFill>
                <a:latin typeface="Roboto Condensed" panose="02000000000000000000"/>
                <a:cs typeface="Roboto Condensed" panose="02000000000000000000"/>
              </a:endParaRPr>
            </a:p>
            <a:p>
              <a:pPr lvl="0"/>
              <a:r>
                <a:rPr lang="zh-CN" sz="1600" b="1" dirty="0" smtClean="0">
                  <a:solidFill>
                    <a:schemeClr val="tx1">
                      <a:lumMod val="65000"/>
                      <a:lumOff val="35000"/>
                    </a:schemeClr>
                  </a:solidFill>
                  <a:latin typeface="Roboto Condensed" panose="02000000000000000000"/>
                  <a:cs typeface="Roboto Condensed" panose="02000000000000000000"/>
                </a:rPr>
                <a:t>特长：</a:t>
              </a:r>
              <a:r>
                <a:rPr lang="en-US" altLang="zh-CN" sz="1600" b="1" dirty="0" smtClean="0">
                  <a:solidFill>
                    <a:schemeClr val="tx1">
                      <a:lumMod val="65000"/>
                      <a:lumOff val="35000"/>
                    </a:schemeClr>
                  </a:solidFill>
                  <a:latin typeface="Roboto Condensed" panose="02000000000000000000"/>
                  <a:cs typeface="Roboto Condensed" panose="02000000000000000000"/>
                  <a:sym typeface="+mn-ea"/>
                </a:rPr>
                <a:t>Web</a:t>
              </a:r>
              <a:r>
                <a:rPr lang="zh-CN" altLang="en-US" sz="1600" b="1" dirty="0" smtClean="0">
                  <a:solidFill>
                    <a:schemeClr val="tx1">
                      <a:lumMod val="65000"/>
                      <a:lumOff val="35000"/>
                    </a:schemeClr>
                  </a:solidFill>
                  <a:latin typeface="Roboto Condensed" panose="02000000000000000000"/>
                  <a:cs typeface="Roboto Condensed" panose="02000000000000000000"/>
                  <a:sym typeface="+mn-ea"/>
                </a:rPr>
                <a:t> </a:t>
              </a:r>
              <a:r>
                <a:rPr lang="zh-CN" altLang="en-US" sz="1600" b="1" dirty="0">
                  <a:solidFill>
                    <a:schemeClr val="tx1">
                      <a:lumMod val="65000"/>
                      <a:lumOff val="35000"/>
                    </a:schemeClr>
                  </a:solidFill>
                  <a:latin typeface="Roboto Condensed" panose="02000000000000000000"/>
                  <a:cs typeface="Roboto Condensed" panose="02000000000000000000"/>
                  <a:sym typeface="+mn-ea"/>
                </a:rPr>
                <a:t>服务端</a:t>
              </a:r>
              <a:r>
                <a:rPr lang="en-US" altLang="zh-CN" sz="1600" b="1" dirty="0">
                  <a:solidFill>
                    <a:schemeClr val="tx1">
                      <a:lumMod val="65000"/>
                      <a:lumOff val="35000"/>
                    </a:schemeClr>
                  </a:solidFill>
                  <a:latin typeface="Roboto Condensed" panose="02000000000000000000"/>
                  <a:cs typeface="Roboto Condensed" panose="02000000000000000000"/>
                  <a:sym typeface="+mn-ea"/>
                </a:rPr>
                <a:t>·PHP</a:t>
              </a:r>
              <a:endParaRPr lang="zh-CN" sz="1600" b="1" dirty="0" smtClean="0">
                <a:solidFill>
                  <a:schemeClr val="tx1">
                    <a:lumMod val="65000"/>
                    <a:lumOff val="35000"/>
                  </a:schemeClr>
                </a:solidFill>
                <a:latin typeface="Roboto Condensed" panose="02000000000000000000"/>
                <a:cs typeface="Roboto Condensed" panose="02000000000000000000"/>
              </a:endParaRPr>
            </a:p>
            <a:p>
              <a:pPr lvl="0"/>
              <a:r>
                <a:rPr lang="zh-CN" sz="1600" b="1" dirty="0" smtClean="0">
                  <a:solidFill>
                    <a:schemeClr val="tx1">
                      <a:lumMod val="65000"/>
                      <a:lumOff val="35000"/>
                    </a:schemeClr>
                  </a:solidFill>
                  <a:latin typeface="Roboto Condensed" panose="02000000000000000000"/>
                  <a:cs typeface="Roboto Condensed" panose="02000000000000000000"/>
                </a:rPr>
                <a:t>分工</a:t>
              </a:r>
              <a:r>
                <a:rPr lang="zh-CN" altLang="en-US" sz="1600" b="1" dirty="0" smtClean="0">
                  <a:solidFill>
                    <a:schemeClr val="tx1">
                      <a:lumMod val="65000"/>
                      <a:lumOff val="35000"/>
                    </a:schemeClr>
                  </a:solidFill>
                  <a:latin typeface="Roboto Condensed" panose="02000000000000000000"/>
                  <a:cs typeface="Roboto Condensed" panose="02000000000000000000"/>
                </a:rPr>
                <a:t>：</a:t>
              </a:r>
              <a:r>
                <a:rPr lang="en-US" altLang="zh-CN" sz="1600" b="1" dirty="0">
                  <a:solidFill>
                    <a:schemeClr val="tx1">
                      <a:lumMod val="65000"/>
                      <a:lumOff val="35000"/>
                    </a:schemeClr>
                  </a:solidFill>
                  <a:latin typeface="Roboto Condensed" panose="02000000000000000000"/>
                  <a:cs typeface="Roboto Condensed" panose="02000000000000000000"/>
                  <a:sym typeface="+mn-ea"/>
                </a:rPr>
                <a:t> </a:t>
              </a:r>
              <a:r>
                <a:rPr lang="en-US" altLang="zh-CN" sz="1600" b="1" dirty="0" smtClean="0">
                  <a:solidFill>
                    <a:schemeClr val="tx1">
                      <a:lumMod val="65000"/>
                      <a:lumOff val="35000"/>
                    </a:schemeClr>
                  </a:solidFill>
                  <a:latin typeface="Roboto Condensed" panose="02000000000000000000"/>
                  <a:cs typeface="Roboto Condensed" panose="02000000000000000000"/>
                  <a:sym typeface="+mn-ea"/>
                </a:rPr>
                <a:t>PHP</a:t>
              </a:r>
              <a:r>
                <a:rPr lang="zh-CN" altLang="en-US" sz="1600" b="1" dirty="0" smtClean="0">
                  <a:solidFill>
                    <a:schemeClr val="tx1">
                      <a:lumMod val="65000"/>
                      <a:lumOff val="35000"/>
                    </a:schemeClr>
                  </a:solidFill>
                  <a:latin typeface="Roboto Condensed" panose="02000000000000000000"/>
                  <a:cs typeface="Roboto Condensed" panose="02000000000000000000"/>
                  <a:sym typeface="+mn-ea"/>
                </a:rPr>
                <a:t> </a:t>
              </a:r>
              <a:r>
                <a:rPr lang="zh-CN" altLang="en-US" sz="1600" b="1" dirty="0">
                  <a:solidFill>
                    <a:schemeClr val="tx1">
                      <a:lumMod val="65000"/>
                      <a:lumOff val="35000"/>
                    </a:schemeClr>
                  </a:solidFill>
                  <a:latin typeface="Roboto Condensed" panose="02000000000000000000"/>
                  <a:cs typeface="Roboto Condensed" panose="02000000000000000000"/>
                  <a:sym typeface="+mn-ea"/>
                </a:rPr>
                <a:t>微信开发</a:t>
              </a:r>
              <a:endParaRPr lang="zh-CN" sz="1600" b="1" dirty="0" smtClean="0">
                <a:solidFill>
                  <a:schemeClr val="tx1">
                    <a:lumMod val="65000"/>
                    <a:lumOff val="35000"/>
                  </a:schemeClr>
                </a:solidFill>
                <a:latin typeface="Roboto Condensed" panose="02000000000000000000"/>
                <a:cs typeface="Roboto Condensed" panose="02000000000000000000"/>
              </a:endParaRPr>
            </a:p>
          </p:txBody>
        </p:sp>
        <p:sp>
          <p:nvSpPr>
            <p:cNvPr id="78" name="TextBox 34"/>
            <p:cNvSpPr txBox="1"/>
            <p:nvPr/>
          </p:nvSpPr>
          <p:spPr>
            <a:xfrm>
              <a:off x="5295" y="3786"/>
              <a:ext cx="3224" cy="1309"/>
            </a:xfrm>
            <a:prstGeom prst="rect">
              <a:avLst/>
            </a:prstGeom>
            <a:noFill/>
          </p:spPr>
          <p:txBody>
            <a:bodyPr wrap="square" rtlCol="0">
              <a:spAutoFit/>
            </a:bodyPr>
            <a:lstStyle/>
            <a:p>
              <a:pPr lvl="0"/>
              <a:r>
                <a:rPr lang="zh-CN" sz="1600" b="1" dirty="0" smtClean="0">
                  <a:solidFill>
                    <a:schemeClr val="tx1">
                      <a:lumMod val="65000"/>
                      <a:lumOff val="35000"/>
                    </a:schemeClr>
                  </a:solidFill>
                  <a:latin typeface="Roboto Condensed" panose="02000000000000000000"/>
                  <a:cs typeface="Roboto Condensed" panose="02000000000000000000"/>
                  <a:sym typeface="+mn-ea"/>
                </a:rPr>
                <a:t>手机：</a:t>
              </a:r>
              <a:r>
                <a:rPr lang="en-US" altLang="zh-CN" sz="1600" b="1" dirty="0" smtClean="0">
                  <a:solidFill>
                    <a:schemeClr val="tx1">
                      <a:lumMod val="65000"/>
                      <a:lumOff val="35000"/>
                    </a:schemeClr>
                  </a:solidFill>
                  <a:latin typeface="Roboto Condensed" panose="02000000000000000000"/>
                  <a:cs typeface="Roboto Condensed" panose="02000000000000000000"/>
                  <a:sym typeface="+mn-ea"/>
                </a:rPr>
                <a:t>18829533255</a:t>
              </a:r>
              <a:endParaRPr lang="zh-CN" sz="1600" b="1" dirty="0" smtClean="0">
                <a:solidFill>
                  <a:schemeClr val="tx1">
                    <a:lumMod val="65000"/>
                    <a:lumOff val="35000"/>
                  </a:schemeClr>
                </a:solidFill>
                <a:latin typeface="Roboto Condensed" panose="02000000000000000000"/>
                <a:cs typeface="Roboto Condensed" panose="02000000000000000000"/>
              </a:endParaRPr>
            </a:p>
            <a:p>
              <a:pPr lvl="0"/>
              <a:r>
                <a:rPr lang="zh-CN" sz="1600" b="1" dirty="0" smtClean="0">
                  <a:solidFill>
                    <a:schemeClr val="tx1">
                      <a:lumMod val="65000"/>
                      <a:lumOff val="35000"/>
                    </a:schemeClr>
                  </a:solidFill>
                  <a:latin typeface="Roboto Condensed" panose="02000000000000000000"/>
                  <a:cs typeface="Roboto Condensed" panose="02000000000000000000"/>
                  <a:sym typeface="+mn-ea"/>
                </a:rPr>
                <a:t>特长：</a:t>
              </a:r>
              <a:r>
                <a:rPr lang="en-US" altLang="zh-CN" sz="1600" b="1" dirty="0" smtClean="0">
                  <a:solidFill>
                    <a:schemeClr val="tx1">
                      <a:lumMod val="65000"/>
                      <a:lumOff val="35000"/>
                    </a:schemeClr>
                  </a:solidFill>
                  <a:latin typeface="Roboto Condensed" panose="02000000000000000000"/>
                  <a:cs typeface="Roboto Condensed" panose="02000000000000000000"/>
                </a:rPr>
                <a:t>Web</a:t>
              </a:r>
              <a:r>
                <a:rPr lang="zh-CN" altLang="en-US" sz="1600" b="1" dirty="0" smtClean="0">
                  <a:solidFill>
                    <a:schemeClr val="tx1">
                      <a:lumMod val="65000"/>
                      <a:lumOff val="35000"/>
                    </a:schemeClr>
                  </a:solidFill>
                  <a:latin typeface="Roboto Condensed" panose="02000000000000000000"/>
                  <a:cs typeface="Roboto Condensed" panose="02000000000000000000"/>
                </a:rPr>
                <a:t> 前端</a:t>
              </a:r>
              <a:endParaRPr lang="en-US" altLang="zh-CN" sz="1600" b="1" dirty="0" smtClean="0">
                <a:solidFill>
                  <a:schemeClr val="tx1">
                    <a:lumMod val="65000"/>
                    <a:lumOff val="35000"/>
                  </a:schemeClr>
                </a:solidFill>
                <a:latin typeface="Roboto Condensed" panose="02000000000000000000"/>
                <a:cs typeface="Roboto Condensed" panose="02000000000000000000"/>
              </a:endParaRPr>
            </a:p>
            <a:p>
              <a:r>
                <a:rPr lang="zh-CN" sz="1600" b="1" dirty="0" smtClean="0">
                  <a:solidFill>
                    <a:schemeClr val="tx1">
                      <a:lumMod val="65000"/>
                      <a:lumOff val="35000"/>
                    </a:schemeClr>
                  </a:solidFill>
                  <a:latin typeface="Roboto Condensed" panose="02000000000000000000"/>
                  <a:cs typeface="Roboto Condensed" panose="02000000000000000000"/>
                  <a:sym typeface="+mn-ea"/>
                </a:rPr>
                <a:t>分工：</a:t>
              </a:r>
              <a:r>
                <a:rPr lang="zh-CN" altLang="en-US" sz="1600" b="1" dirty="0">
                  <a:solidFill>
                    <a:schemeClr val="tx1">
                      <a:lumMod val="65000"/>
                      <a:lumOff val="35000"/>
                    </a:schemeClr>
                  </a:solidFill>
                  <a:latin typeface="Roboto Condensed" panose="02000000000000000000"/>
                  <a:cs typeface="Roboto Condensed" panose="02000000000000000000"/>
                </a:rPr>
                <a:t>前端设计，前端</a:t>
              </a:r>
              <a:r>
                <a:rPr lang="zh-CN" altLang="en-US" sz="1600" b="1" dirty="0" smtClean="0">
                  <a:solidFill>
                    <a:schemeClr val="tx1">
                      <a:lumMod val="65000"/>
                      <a:lumOff val="35000"/>
                    </a:schemeClr>
                  </a:solidFill>
                  <a:latin typeface="Roboto Condensed" panose="02000000000000000000"/>
                  <a:cs typeface="Roboto Condensed" panose="02000000000000000000"/>
                </a:rPr>
                <a:t>开发</a:t>
              </a:r>
              <a:endParaRPr lang="zh-CN" altLang="zh-CN" sz="1600" b="1" dirty="0">
                <a:solidFill>
                  <a:schemeClr val="tx1">
                    <a:lumMod val="65000"/>
                    <a:lumOff val="35000"/>
                  </a:schemeClr>
                </a:solidFill>
                <a:latin typeface="Roboto Condensed" panose="02000000000000000000"/>
                <a:cs typeface="Roboto Condensed" panose="02000000000000000000"/>
              </a:endParaRPr>
            </a:p>
          </p:txBody>
        </p:sp>
        <p:sp>
          <p:nvSpPr>
            <p:cNvPr id="81" name="TextBox 37"/>
            <p:cNvSpPr txBox="1"/>
            <p:nvPr/>
          </p:nvSpPr>
          <p:spPr>
            <a:xfrm>
              <a:off x="8300" y="3786"/>
              <a:ext cx="2890" cy="1696"/>
            </a:xfrm>
            <a:prstGeom prst="rect">
              <a:avLst/>
            </a:prstGeom>
            <a:noFill/>
          </p:spPr>
          <p:txBody>
            <a:bodyPr wrap="square" rtlCol="0">
              <a:spAutoFit/>
            </a:bodyPr>
            <a:lstStyle/>
            <a:p>
              <a:pPr lvl="0"/>
              <a:r>
                <a:rPr lang="zh-CN" sz="1600" b="1" dirty="0" smtClean="0">
                  <a:solidFill>
                    <a:schemeClr val="tx1">
                      <a:lumMod val="65000"/>
                      <a:lumOff val="35000"/>
                    </a:schemeClr>
                  </a:solidFill>
                  <a:latin typeface="Roboto Condensed" panose="02000000000000000000"/>
                  <a:cs typeface="Roboto Condensed" panose="02000000000000000000"/>
                  <a:sym typeface="+mn-ea"/>
                </a:rPr>
                <a:t>手机：</a:t>
              </a:r>
              <a:r>
                <a:rPr lang="en-US" altLang="zh-CN" sz="1600" b="1" dirty="0" smtClean="0">
                  <a:solidFill>
                    <a:schemeClr val="tx1">
                      <a:lumMod val="65000"/>
                      <a:lumOff val="35000"/>
                    </a:schemeClr>
                  </a:solidFill>
                  <a:latin typeface="Roboto Condensed" panose="02000000000000000000"/>
                  <a:cs typeface="Roboto Condensed" panose="02000000000000000000"/>
                  <a:sym typeface="+mn-ea"/>
                </a:rPr>
                <a:t>18829489477</a:t>
              </a:r>
            </a:p>
            <a:p>
              <a:pPr lvl="0"/>
              <a:r>
                <a:rPr lang="zh-CN" sz="1600" b="1" dirty="0" smtClean="0">
                  <a:solidFill>
                    <a:schemeClr val="tx1">
                      <a:lumMod val="65000"/>
                      <a:lumOff val="35000"/>
                    </a:schemeClr>
                  </a:solidFill>
                  <a:latin typeface="Roboto Condensed" panose="02000000000000000000"/>
                  <a:cs typeface="Roboto Condensed" panose="02000000000000000000"/>
                  <a:sym typeface="+mn-ea"/>
                </a:rPr>
                <a:t>特长：</a:t>
              </a:r>
              <a:r>
                <a:rPr lang="en-US" altLang="zh-CN" sz="1600" b="1" dirty="0">
                  <a:solidFill>
                    <a:schemeClr val="tx1">
                      <a:lumMod val="65000"/>
                      <a:lumOff val="35000"/>
                    </a:schemeClr>
                  </a:solidFill>
                  <a:latin typeface="Roboto Condensed" panose="02000000000000000000"/>
                  <a:cs typeface="Roboto Condensed" panose="02000000000000000000"/>
                  <a:sym typeface="+mn-ea"/>
                </a:rPr>
                <a:t>Web</a:t>
              </a:r>
              <a:r>
                <a:rPr lang="zh-CN" altLang="en-US" sz="1600" b="1" dirty="0">
                  <a:solidFill>
                    <a:schemeClr val="tx1">
                      <a:lumMod val="65000"/>
                      <a:lumOff val="35000"/>
                    </a:schemeClr>
                  </a:solidFill>
                  <a:latin typeface="Roboto Condensed" panose="02000000000000000000"/>
                  <a:cs typeface="Roboto Condensed" panose="02000000000000000000"/>
                  <a:sym typeface="+mn-ea"/>
                </a:rPr>
                <a:t> 服务端</a:t>
              </a:r>
              <a:r>
                <a:rPr lang="en-US" altLang="zh-CN" sz="1600" b="1" dirty="0">
                  <a:solidFill>
                    <a:schemeClr val="tx1">
                      <a:lumMod val="65000"/>
                      <a:lumOff val="35000"/>
                    </a:schemeClr>
                  </a:solidFill>
                  <a:latin typeface="Roboto Condensed" panose="02000000000000000000"/>
                  <a:cs typeface="Roboto Condensed" panose="02000000000000000000"/>
                  <a:sym typeface="+mn-ea"/>
                </a:rPr>
                <a:t>·</a:t>
              </a:r>
              <a:r>
                <a:rPr lang="en-US" altLang="zh-CN" sz="1600" b="1" dirty="0" smtClean="0">
                  <a:solidFill>
                    <a:schemeClr val="tx1">
                      <a:lumMod val="65000"/>
                      <a:lumOff val="35000"/>
                    </a:schemeClr>
                  </a:solidFill>
                  <a:latin typeface="Roboto Condensed" panose="02000000000000000000"/>
                  <a:cs typeface="Roboto Condensed" panose="02000000000000000000"/>
                  <a:sym typeface="+mn-ea"/>
                </a:rPr>
                <a:t>JAVA</a:t>
              </a:r>
              <a:endParaRPr lang="zh-CN" sz="1600" b="1" dirty="0" smtClean="0">
                <a:solidFill>
                  <a:schemeClr val="tx1">
                    <a:lumMod val="65000"/>
                    <a:lumOff val="35000"/>
                  </a:schemeClr>
                </a:solidFill>
                <a:latin typeface="Roboto Condensed" panose="02000000000000000000"/>
                <a:cs typeface="Roboto Condensed" panose="02000000000000000000"/>
              </a:endParaRPr>
            </a:p>
            <a:p>
              <a:pPr lvl="0"/>
              <a:r>
                <a:rPr lang="zh-CN" sz="1600" b="1" dirty="0" smtClean="0">
                  <a:solidFill>
                    <a:schemeClr val="tx1">
                      <a:lumMod val="65000"/>
                      <a:lumOff val="35000"/>
                    </a:schemeClr>
                  </a:solidFill>
                  <a:latin typeface="Roboto Condensed" panose="02000000000000000000"/>
                  <a:cs typeface="Roboto Condensed" panose="02000000000000000000"/>
                  <a:sym typeface="+mn-ea"/>
                </a:rPr>
                <a:t>分工：</a:t>
              </a:r>
              <a:r>
                <a:rPr lang="zh-CN" altLang="en-US" sz="1600" b="1" dirty="0" smtClean="0">
                  <a:solidFill>
                    <a:schemeClr val="tx1">
                      <a:lumMod val="65000"/>
                      <a:lumOff val="35000"/>
                    </a:schemeClr>
                  </a:solidFill>
                  <a:latin typeface="Roboto Condensed" panose="02000000000000000000"/>
                  <a:cs typeface="Roboto Condensed" panose="02000000000000000000"/>
                  <a:sym typeface="+mn-ea"/>
                </a:rPr>
                <a:t>搜</a:t>
              </a:r>
              <a:r>
                <a:rPr lang="zh-CN" altLang="en-US" sz="1600" b="1" dirty="0">
                  <a:solidFill>
                    <a:schemeClr val="tx1">
                      <a:lumMod val="65000"/>
                      <a:lumOff val="35000"/>
                    </a:schemeClr>
                  </a:solidFill>
                  <a:latin typeface="Roboto Condensed" panose="02000000000000000000"/>
                  <a:cs typeface="Roboto Condensed" panose="02000000000000000000"/>
                  <a:sym typeface="+mn-ea"/>
                </a:rPr>
                <a:t>索引擎搭</a:t>
              </a:r>
              <a:r>
                <a:rPr lang="zh-CN" altLang="en-US" sz="1600" b="1" dirty="0" smtClean="0">
                  <a:solidFill>
                    <a:schemeClr val="tx1">
                      <a:lumMod val="65000"/>
                      <a:lumOff val="35000"/>
                    </a:schemeClr>
                  </a:solidFill>
                  <a:latin typeface="Roboto Condensed" panose="02000000000000000000"/>
                  <a:cs typeface="Roboto Condensed" panose="02000000000000000000"/>
                  <a:sym typeface="+mn-ea"/>
                </a:rPr>
                <a:t>建，底层</a:t>
              </a:r>
              <a:r>
                <a:rPr lang="en-US" altLang="zh-CN" sz="1600" b="1" dirty="0" smtClean="0">
                  <a:solidFill>
                    <a:schemeClr val="tx1">
                      <a:lumMod val="65000"/>
                      <a:lumOff val="35000"/>
                    </a:schemeClr>
                  </a:solidFill>
                  <a:latin typeface="Roboto Condensed" panose="02000000000000000000"/>
                  <a:cs typeface="Roboto Condensed" panose="02000000000000000000"/>
                  <a:sym typeface="+mn-ea"/>
                </a:rPr>
                <a:t>	</a:t>
              </a:r>
              <a:r>
                <a:rPr lang="zh-CN" altLang="en-US" sz="1600" b="1" dirty="0" smtClean="0">
                  <a:solidFill>
                    <a:schemeClr val="tx1">
                      <a:lumMod val="65000"/>
                      <a:lumOff val="35000"/>
                    </a:schemeClr>
                  </a:solidFill>
                  <a:latin typeface="Roboto Condensed" panose="02000000000000000000"/>
                  <a:cs typeface="Roboto Condensed" panose="02000000000000000000"/>
                  <a:sym typeface="+mn-ea"/>
                </a:rPr>
                <a:t>数据支持</a:t>
              </a:r>
              <a:endParaRPr lang="zh-CN" altLang="en-US" sz="1600" b="1" dirty="0" smtClean="0">
                <a:solidFill>
                  <a:schemeClr val="tx1">
                    <a:lumMod val="65000"/>
                    <a:lumOff val="35000"/>
                  </a:schemeClr>
                </a:solidFill>
                <a:latin typeface="Roboto Condensed" panose="02000000000000000000"/>
                <a:cs typeface="Roboto Condensed" panose="02000000000000000000"/>
              </a:endParaRPr>
            </a:p>
          </p:txBody>
        </p:sp>
        <p:sp>
          <p:nvSpPr>
            <p:cNvPr id="2" name="TextBox 14"/>
            <p:cNvSpPr txBox="1"/>
            <p:nvPr/>
          </p:nvSpPr>
          <p:spPr>
            <a:xfrm>
              <a:off x="6090" y="2615"/>
              <a:ext cx="1479" cy="1173"/>
            </a:xfrm>
            <a:prstGeom prst="rect">
              <a:avLst/>
            </a:prstGeom>
            <a:noFill/>
          </p:spPr>
          <p:txBody>
            <a:bodyPr wrap="square" lIns="72000" tIns="0" rIns="72000" bIns="0" rtlCol="0" anchor="ctr">
              <a:noAutofit/>
            </a:bodyPr>
            <a:lstStyle/>
            <a:p>
              <a:pPr algn="ctr">
                <a:lnSpc>
                  <a:spcPts val="1000"/>
                </a:lnSpc>
              </a:pPr>
              <a:r>
                <a:rPr lang="zh-CN" altLang="en-US" sz="2000" dirty="0">
                  <a:solidFill>
                    <a:srgbClr val="FF0000">
                      <a:alpha val="70000"/>
                    </a:srgbClr>
                  </a:solidFill>
                  <a:latin typeface="Roboto Condensed" panose="02000000000000000000"/>
                  <a:cs typeface="Roboto Condensed" panose="02000000000000000000"/>
                </a:rPr>
                <a:t>韩亦</a:t>
              </a:r>
              <a:r>
                <a:rPr lang="zh-CN" altLang="en-US" sz="2000" dirty="0" smtClean="0">
                  <a:solidFill>
                    <a:srgbClr val="FF0000">
                      <a:alpha val="70000"/>
                    </a:srgbClr>
                  </a:solidFill>
                  <a:latin typeface="Roboto Condensed" panose="02000000000000000000"/>
                  <a:cs typeface="Roboto Condensed" panose="02000000000000000000"/>
                </a:rPr>
                <a:t>乐</a:t>
              </a:r>
              <a:endParaRPr lang="zh-CN" altLang="en-US" sz="2000" dirty="0">
                <a:solidFill>
                  <a:srgbClr val="FF0000">
                    <a:alpha val="70000"/>
                  </a:srgbClr>
                </a:solidFill>
                <a:latin typeface="Roboto Condensed" panose="02000000000000000000"/>
                <a:cs typeface="Roboto Condensed" panose="02000000000000000000"/>
              </a:endParaRPr>
            </a:p>
          </p:txBody>
        </p:sp>
        <p:sp>
          <p:nvSpPr>
            <p:cNvPr id="3" name="TextBox 14"/>
            <p:cNvSpPr txBox="1"/>
            <p:nvPr/>
          </p:nvSpPr>
          <p:spPr>
            <a:xfrm>
              <a:off x="9005" y="2615"/>
              <a:ext cx="1479" cy="1173"/>
            </a:xfrm>
            <a:prstGeom prst="rect">
              <a:avLst/>
            </a:prstGeom>
            <a:noFill/>
          </p:spPr>
          <p:txBody>
            <a:bodyPr wrap="square" lIns="72000" tIns="0" rIns="72000" bIns="0" rtlCol="0" anchor="ctr">
              <a:noAutofit/>
            </a:bodyPr>
            <a:lstStyle/>
            <a:p>
              <a:pPr algn="ctr">
                <a:lnSpc>
                  <a:spcPts val="1000"/>
                </a:lnSpc>
              </a:pPr>
              <a:r>
                <a:rPr lang="zh-CN" altLang="en-US" sz="2000" dirty="0" smtClean="0">
                  <a:solidFill>
                    <a:srgbClr val="FF0000">
                      <a:alpha val="70000"/>
                    </a:srgbClr>
                  </a:solidFill>
                  <a:latin typeface="Roboto Condensed" panose="02000000000000000000"/>
                  <a:cs typeface="Roboto Condensed" panose="02000000000000000000"/>
                </a:rPr>
                <a:t>吴昊泽</a:t>
              </a:r>
              <a:endParaRPr lang="zh-CN" altLang="en-US" sz="2000" dirty="0">
                <a:solidFill>
                  <a:srgbClr val="FF0000">
                    <a:alpha val="70000"/>
                  </a:srgbClr>
                </a:solidFill>
                <a:latin typeface="Roboto Condensed" panose="02000000000000000000"/>
                <a:cs typeface="Roboto Condensed" panose="02000000000000000000"/>
              </a:endParaRPr>
            </a:p>
            <a:p>
              <a:pPr lvl="0" algn="ctr">
                <a:lnSpc>
                  <a:spcPts val="1000"/>
                </a:lnSpc>
              </a:pPr>
              <a:endParaRPr lang="zh-CN" altLang="en-US" sz="2000" dirty="0" smtClean="0">
                <a:solidFill>
                  <a:srgbClr val="FF0000">
                    <a:alpha val="70000"/>
                  </a:srgbClr>
                </a:solidFill>
                <a:latin typeface="Roboto Condensed" panose="02000000000000000000"/>
                <a:cs typeface="Roboto Condensed" panose="02000000000000000000"/>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0" y="142875"/>
            <a:ext cx="558546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特色与创新 </a:t>
            </a:r>
            <a:r>
              <a:rPr lang="en-US" altLang="zh-CN" sz="2000" dirty="0" smtClean="0">
                <a:solidFill>
                  <a:srgbClr val="183A5D"/>
                </a:solidFill>
                <a:latin typeface="微软雅黑" panose="020B0503020204020204" pitchFamily="34" charset="-122"/>
                <a:ea typeface="微软雅黑" panose="020B0503020204020204" pitchFamily="34" charset="-122"/>
              </a:rPr>
              <a:t>– </a:t>
            </a:r>
            <a:r>
              <a:rPr lang="zh-CN" altLang="en-US" sz="2000" dirty="0" smtClean="0">
                <a:solidFill>
                  <a:srgbClr val="183A5D"/>
                </a:solidFill>
                <a:latin typeface="微软雅黑" panose="020B0503020204020204" pitchFamily="34" charset="-122"/>
                <a:ea typeface="微软雅黑" panose="020B0503020204020204" pitchFamily="34" charset="-122"/>
              </a:rPr>
              <a:t>图书推荐系统的引入</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PART3</a:t>
            </a:r>
            <a:endParaRPr lang="en-US" sz="1800" dirty="0"/>
          </a:p>
        </p:txBody>
      </p:sp>
      <p:grpSp>
        <p:nvGrpSpPr>
          <p:cNvPr id="17" name="그룹 474"/>
          <p:cNvGrpSpPr/>
          <p:nvPr/>
        </p:nvGrpSpPr>
        <p:grpSpPr>
          <a:xfrm>
            <a:off x="3854446" y="3043179"/>
            <a:ext cx="1621092" cy="1619309"/>
            <a:chOff x="3025775" y="1231900"/>
            <a:chExt cx="2889251" cy="2886075"/>
          </a:xfrm>
          <a:solidFill>
            <a:schemeClr val="accent3"/>
          </a:solidFill>
        </p:grpSpPr>
        <p:sp>
          <p:nvSpPr>
            <p:cNvPr id="35" name="Freeform 10"/>
            <p:cNvSpPr>
              <a:spLocks noEditPoints="1"/>
            </p:cNvSpPr>
            <p:nvPr/>
          </p:nvSpPr>
          <p:spPr bwMode="auto">
            <a:xfrm>
              <a:off x="3827463" y="1231900"/>
              <a:ext cx="2087563" cy="2089150"/>
            </a:xfrm>
            <a:custGeom>
              <a:avLst/>
              <a:gdLst>
                <a:gd name="T0" fmla="*/ 277 w 555"/>
                <a:gd name="T1" fmla="*/ 0 h 555"/>
                <a:gd name="T2" fmla="*/ 0 w 555"/>
                <a:gd name="T3" fmla="*/ 277 h 555"/>
                <a:gd name="T4" fmla="*/ 43 w 555"/>
                <a:gd name="T5" fmla="*/ 426 h 555"/>
                <a:gd name="T6" fmla="*/ 20 w 555"/>
                <a:gd name="T7" fmla="*/ 454 h 555"/>
                <a:gd name="T8" fmla="*/ 95 w 555"/>
                <a:gd name="T9" fmla="*/ 529 h 555"/>
                <a:gd name="T10" fmla="*/ 126 w 555"/>
                <a:gd name="T11" fmla="*/ 509 h 555"/>
                <a:gd name="T12" fmla="*/ 277 w 555"/>
                <a:gd name="T13" fmla="*/ 555 h 555"/>
                <a:gd name="T14" fmla="*/ 555 w 555"/>
                <a:gd name="T15" fmla="*/ 277 h 555"/>
                <a:gd name="T16" fmla="*/ 277 w 555"/>
                <a:gd name="T17" fmla="*/ 0 h 555"/>
                <a:gd name="T18" fmla="*/ 277 w 555"/>
                <a:gd name="T19" fmla="*/ 492 h 555"/>
                <a:gd name="T20" fmla="*/ 63 w 555"/>
                <a:gd name="T21" fmla="*/ 277 h 555"/>
                <a:gd name="T22" fmla="*/ 277 w 555"/>
                <a:gd name="T23" fmla="*/ 62 h 555"/>
                <a:gd name="T24" fmla="*/ 492 w 555"/>
                <a:gd name="T25" fmla="*/ 277 h 555"/>
                <a:gd name="T26" fmla="*/ 277 w 555"/>
                <a:gd name="T27" fmla="*/ 492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5" h="555">
                  <a:moveTo>
                    <a:pt x="277" y="0"/>
                  </a:moveTo>
                  <a:cubicBezTo>
                    <a:pt x="124" y="0"/>
                    <a:pt x="0" y="124"/>
                    <a:pt x="0" y="277"/>
                  </a:cubicBezTo>
                  <a:cubicBezTo>
                    <a:pt x="0" y="332"/>
                    <a:pt x="16" y="383"/>
                    <a:pt x="43" y="426"/>
                  </a:cubicBezTo>
                  <a:cubicBezTo>
                    <a:pt x="20" y="454"/>
                    <a:pt x="20" y="454"/>
                    <a:pt x="20" y="454"/>
                  </a:cubicBezTo>
                  <a:cubicBezTo>
                    <a:pt x="95" y="529"/>
                    <a:pt x="95" y="529"/>
                    <a:pt x="95" y="529"/>
                  </a:cubicBezTo>
                  <a:cubicBezTo>
                    <a:pt x="126" y="509"/>
                    <a:pt x="126" y="509"/>
                    <a:pt x="126" y="509"/>
                  </a:cubicBezTo>
                  <a:cubicBezTo>
                    <a:pt x="169" y="538"/>
                    <a:pt x="221" y="555"/>
                    <a:pt x="277" y="555"/>
                  </a:cubicBezTo>
                  <a:cubicBezTo>
                    <a:pt x="431" y="555"/>
                    <a:pt x="555" y="430"/>
                    <a:pt x="555" y="277"/>
                  </a:cubicBezTo>
                  <a:cubicBezTo>
                    <a:pt x="555" y="124"/>
                    <a:pt x="431" y="0"/>
                    <a:pt x="277" y="0"/>
                  </a:cubicBezTo>
                  <a:close/>
                  <a:moveTo>
                    <a:pt x="277" y="492"/>
                  </a:moveTo>
                  <a:cubicBezTo>
                    <a:pt x="159" y="492"/>
                    <a:pt x="63" y="396"/>
                    <a:pt x="63" y="277"/>
                  </a:cubicBezTo>
                  <a:cubicBezTo>
                    <a:pt x="63" y="159"/>
                    <a:pt x="159" y="62"/>
                    <a:pt x="277" y="62"/>
                  </a:cubicBezTo>
                  <a:cubicBezTo>
                    <a:pt x="396" y="62"/>
                    <a:pt x="492" y="159"/>
                    <a:pt x="492" y="277"/>
                  </a:cubicBezTo>
                  <a:cubicBezTo>
                    <a:pt x="492" y="396"/>
                    <a:pt x="396" y="492"/>
                    <a:pt x="277" y="492"/>
                  </a:cubicBezTo>
                  <a:close/>
                </a:path>
              </a:pathLst>
            </a:custGeom>
            <a:grpFill/>
            <a:ln>
              <a:noFill/>
            </a:ln>
          </p:spPr>
          <p:txBody>
            <a:bodyPr vert="horz" wrap="square" lIns="91440" tIns="45720" rIns="91440" bIns="45720" numCol="1" anchor="t" anchorCtr="0" compatLnSpc="1"/>
            <a:lstStyle/>
            <a:p>
              <a:endParaRPr lang="ko-KR" altLang="en-US" dirty="0"/>
            </a:p>
          </p:txBody>
        </p:sp>
        <p:sp>
          <p:nvSpPr>
            <p:cNvPr id="36" name="Freeform 12"/>
            <p:cNvSpPr/>
            <p:nvPr/>
          </p:nvSpPr>
          <p:spPr bwMode="auto">
            <a:xfrm>
              <a:off x="3025775" y="3016250"/>
              <a:ext cx="1082675" cy="1101725"/>
            </a:xfrm>
            <a:custGeom>
              <a:avLst/>
              <a:gdLst>
                <a:gd name="T0" fmla="*/ 24 w 288"/>
                <a:gd name="T1" fmla="*/ 191 h 293"/>
                <a:gd name="T2" fmla="*/ 22 w 288"/>
                <a:gd name="T3" fmla="*/ 193 h 293"/>
                <a:gd name="T4" fmla="*/ 22 w 288"/>
                <a:gd name="T5" fmla="*/ 272 h 293"/>
                <a:gd name="T6" fmla="*/ 100 w 288"/>
                <a:gd name="T7" fmla="*/ 272 h 293"/>
                <a:gd name="T8" fmla="*/ 105 w 288"/>
                <a:gd name="T9" fmla="*/ 267 h 293"/>
                <a:gd name="T10" fmla="*/ 288 w 288"/>
                <a:gd name="T11" fmla="*/ 64 h 293"/>
                <a:gd name="T12" fmla="*/ 224 w 288"/>
                <a:gd name="T13" fmla="*/ 0 h 293"/>
                <a:gd name="T14" fmla="*/ 24 w 288"/>
                <a:gd name="T15" fmla="*/ 19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93">
                  <a:moveTo>
                    <a:pt x="24" y="191"/>
                  </a:moveTo>
                  <a:cubicBezTo>
                    <a:pt x="22" y="193"/>
                    <a:pt x="22" y="193"/>
                    <a:pt x="22" y="193"/>
                  </a:cubicBezTo>
                  <a:cubicBezTo>
                    <a:pt x="0" y="215"/>
                    <a:pt x="0" y="250"/>
                    <a:pt x="22" y="272"/>
                  </a:cubicBezTo>
                  <a:cubicBezTo>
                    <a:pt x="44" y="293"/>
                    <a:pt x="79" y="293"/>
                    <a:pt x="100" y="272"/>
                  </a:cubicBezTo>
                  <a:cubicBezTo>
                    <a:pt x="102" y="270"/>
                    <a:pt x="103" y="268"/>
                    <a:pt x="105" y="267"/>
                  </a:cubicBezTo>
                  <a:cubicBezTo>
                    <a:pt x="288" y="64"/>
                    <a:pt x="288" y="64"/>
                    <a:pt x="288" y="64"/>
                  </a:cubicBezTo>
                  <a:cubicBezTo>
                    <a:pt x="224" y="0"/>
                    <a:pt x="224" y="0"/>
                    <a:pt x="224" y="0"/>
                  </a:cubicBezTo>
                  <a:lnTo>
                    <a:pt x="24" y="191"/>
                  </a:lnTo>
                  <a:close/>
                </a:path>
              </a:pathLst>
            </a:custGeom>
            <a:grpFill/>
            <a:ln>
              <a:noFill/>
            </a:ln>
          </p:spPr>
          <p:txBody>
            <a:bodyPr vert="horz" wrap="square" lIns="91440" tIns="45720" rIns="91440" bIns="45720" numCol="1" anchor="t" anchorCtr="0" compatLnSpc="1"/>
            <a:lstStyle/>
            <a:p>
              <a:endParaRPr lang="ko-KR" altLang="en-US" dirty="0"/>
            </a:p>
          </p:txBody>
        </p:sp>
      </p:grpSp>
      <p:sp>
        <p:nvSpPr>
          <p:cNvPr id="28" name="TextBox 27"/>
          <p:cNvSpPr txBox="1"/>
          <p:nvPr/>
        </p:nvSpPr>
        <p:spPr>
          <a:xfrm>
            <a:off x="381000" y="828675"/>
            <a:ext cx="5086350" cy="3600986"/>
          </a:xfrm>
          <a:prstGeom prst="rect">
            <a:avLst/>
          </a:prstGeom>
          <a:noFill/>
        </p:spPr>
        <p:txBody>
          <a:bodyPr wrap="square" rtlCol="0">
            <a:spAutoFit/>
          </a:bodyPr>
          <a:lstStyle/>
          <a:p>
            <a:r>
              <a:rPr lang="zh-CN" altLang="en-US" sz="18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rPr>
              <a:t>推荐系统</a:t>
            </a:r>
            <a:endParaRPr lang="en-US" altLang="zh-CN" sz="18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endParaRPr>
          </a:p>
          <a:p>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endParaRPr>
          </a:p>
          <a:p>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rPr>
              <a:t>	</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rPr>
              <a:t>互联网的出现和普及给用户带来了大量的信息，满足了用户在信息时代对信息的需求，但随着网络的迅速发展而带来的网上信息量的大幅增长，使得用户在面对大量信息时无法从中获得对自己真正有用的那部分信息，对信息的使用效率反而降低了，这就是所谓的信息超载问题。</a:t>
            </a: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endParaRPr>
          </a:p>
          <a:p>
            <a:endPar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endParaRPr>
          </a:p>
          <a:p>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rPr>
              <a:t>	</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rPr>
              <a:t>解决信息超载问题一个非常有潜力的办法是 推荐系统，它是根据用户的信息需求、兴趣等，将用户感兴趣的信息、产品等推荐给用户的个性化信息推荐系统。和搜索引擎相比推荐系统通过研究用户的兴趣偏好，进行个性化计算，由系统发现用户的兴趣点，从而引导用户发现自己的信息需求。一个好的推荐系统不仅能为用户提供个性化的服务，还能和用户之间建立密切关系，让用户对推荐产生依赖。</a:t>
            </a:r>
          </a:p>
          <a:p>
            <a:endPar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endParaRPr>
          </a:p>
        </p:txBody>
      </p:sp>
      <p:pic>
        <p:nvPicPr>
          <p:cNvPr id="6146" name="Picture 2" descr="https://gss1.bdstatic.com/-vo3dSag_xI4khGkpoWK1HF6hhy/baike/c0%3Dbaike80%2C5%2C5%2C80%2C26/sign=87c3791d03d162d991e36a4e70b6c289/cf1b9d16fdfaaf517615b666855494eef11f7a70.jpg"/>
          <p:cNvPicPr>
            <a:picLocks noChangeAspect="1" noChangeArrowheads="1"/>
          </p:cNvPicPr>
          <p:nvPr/>
        </p:nvPicPr>
        <p:blipFill>
          <a:blip r:embed="rId2" cstate="print"/>
          <a:srcRect/>
          <a:stretch>
            <a:fillRect/>
          </a:stretch>
        </p:blipFill>
        <p:spPr bwMode="auto">
          <a:xfrm>
            <a:off x="5695949" y="935471"/>
            <a:ext cx="3108325" cy="3293629"/>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0" y="142875"/>
            <a:ext cx="558546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特色与创新 </a:t>
            </a:r>
            <a:r>
              <a:rPr lang="en-US" altLang="zh-CN" sz="2000" dirty="0" smtClean="0">
                <a:solidFill>
                  <a:srgbClr val="183A5D"/>
                </a:solidFill>
                <a:latin typeface="微软雅黑" panose="020B0503020204020204" pitchFamily="34" charset="-122"/>
                <a:ea typeface="微软雅黑" panose="020B0503020204020204" pitchFamily="34" charset="-122"/>
              </a:rPr>
              <a:t>– </a:t>
            </a:r>
            <a:r>
              <a:rPr lang="zh-CN" altLang="en-US" sz="2000" dirty="0" smtClean="0">
                <a:solidFill>
                  <a:srgbClr val="183A5D"/>
                </a:solidFill>
                <a:latin typeface="微软雅黑" panose="020B0503020204020204" pitchFamily="34" charset="-122"/>
                <a:ea typeface="微软雅黑" panose="020B0503020204020204" pitchFamily="34" charset="-122"/>
              </a:rPr>
              <a:t>图书推荐系统的搭建</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PART3</a:t>
            </a:r>
            <a:endParaRPr lang="en-US" sz="1800" dirty="0"/>
          </a:p>
        </p:txBody>
      </p:sp>
      <p:sp>
        <p:nvSpPr>
          <p:cNvPr id="10" name="TextBox 9"/>
          <p:cNvSpPr txBox="1"/>
          <p:nvPr/>
        </p:nvSpPr>
        <p:spPr>
          <a:xfrm>
            <a:off x="371475" y="723900"/>
            <a:ext cx="1569660" cy="369332"/>
          </a:xfrm>
          <a:prstGeom prst="rect">
            <a:avLst/>
          </a:prstGeom>
          <a:noFill/>
        </p:spPr>
        <p:txBody>
          <a:bodyPr wrap="none" rtlCol="0">
            <a:spAutoFit/>
          </a:bodyPr>
          <a:lstStyle/>
          <a:p>
            <a:r>
              <a:rPr lang="zh-CN" altLang="en-US" sz="18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rPr>
              <a:t>推荐系统流程</a:t>
            </a:r>
          </a:p>
        </p:txBody>
      </p:sp>
      <p:sp>
        <p:nvSpPr>
          <p:cNvPr id="12" name="下箭头 11"/>
          <p:cNvSpPr/>
          <p:nvPr/>
        </p:nvSpPr>
        <p:spPr>
          <a:xfrm>
            <a:off x="1638300" y="2409825"/>
            <a:ext cx="990600" cy="85725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圆角矩形 12"/>
          <p:cNvSpPr/>
          <p:nvPr/>
        </p:nvSpPr>
        <p:spPr>
          <a:xfrm>
            <a:off x="1076325" y="3514725"/>
            <a:ext cx="2114550" cy="60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计算兴趣相似度</a:t>
            </a:r>
            <a:endParaRPr lang="zh-CN" altLang="en-US" dirty="0"/>
          </a:p>
        </p:txBody>
      </p:sp>
      <p:sp>
        <p:nvSpPr>
          <p:cNvPr id="16" name="圆角矩形 15"/>
          <p:cNvSpPr/>
          <p:nvPr/>
        </p:nvSpPr>
        <p:spPr>
          <a:xfrm>
            <a:off x="1095375" y="1485900"/>
            <a:ext cx="2114550" cy="6572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根据用户搜索记录</a:t>
            </a:r>
            <a:endParaRPr lang="zh-CN" altLang="en-US" dirty="0"/>
          </a:p>
        </p:txBody>
      </p:sp>
      <p:sp>
        <p:nvSpPr>
          <p:cNvPr id="17" name="圆角矩形 16"/>
          <p:cNvSpPr/>
          <p:nvPr/>
        </p:nvSpPr>
        <p:spPr>
          <a:xfrm>
            <a:off x="5857875" y="3514725"/>
            <a:ext cx="2114550" cy="60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生成相似矩阵</a:t>
            </a:r>
            <a:endParaRPr lang="zh-CN" altLang="en-US" dirty="0"/>
          </a:p>
        </p:txBody>
      </p:sp>
      <p:sp>
        <p:nvSpPr>
          <p:cNvPr id="18" name="圆角矩形 17"/>
          <p:cNvSpPr/>
          <p:nvPr/>
        </p:nvSpPr>
        <p:spPr>
          <a:xfrm>
            <a:off x="5772150" y="1504949"/>
            <a:ext cx="2272356" cy="685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生成用户推荐书籍列表</a:t>
            </a:r>
            <a:endParaRPr lang="zh-CN" altLang="en-US" dirty="0"/>
          </a:p>
        </p:txBody>
      </p:sp>
      <p:sp>
        <p:nvSpPr>
          <p:cNvPr id="19" name="右箭头 18"/>
          <p:cNvSpPr/>
          <p:nvPr/>
        </p:nvSpPr>
        <p:spPr>
          <a:xfrm>
            <a:off x="3867150" y="3543300"/>
            <a:ext cx="1333500" cy="6286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 name="上箭头 20"/>
          <p:cNvSpPr/>
          <p:nvPr/>
        </p:nvSpPr>
        <p:spPr>
          <a:xfrm>
            <a:off x="6381750" y="2400300"/>
            <a:ext cx="961793" cy="857250"/>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8674" name="Picture 2"/>
          <p:cNvPicPr>
            <a:picLocks noChangeAspect="1" noChangeArrowheads="1"/>
          </p:cNvPicPr>
          <p:nvPr/>
        </p:nvPicPr>
        <p:blipFill>
          <a:blip r:embed="rId2" cstate="print"/>
          <a:srcRect/>
          <a:stretch>
            <a:fillRect/>
          </a:stretch>
        </p:blipFill>
        <p:spPr bwMode="auto">
          <a:xfrm>
            <a:off x="3857625" y="487927"/>
            <a:ext cx="1285875" cy="2136212"/>
          </a:xfrm>
          <a:prstGeom prst="rect">
            <a:avLst/>
          </a:prstGeom>
          <a:noFill/>
          <a:ln w="9525">
            <a:noFill/>
            <a:miter lim="800000"/>
            <a:headEnd/>
            <a:tailEnd/>
          </a:ln>
        </p:spPr>
      </p:pic>
      <p:sp>
        <p:nvSpPr>
          <p:cNvPr id="23" name="下箭头 22"/>
          <p:cNvSpPr/>
          <p:nvPr/>
        </p:nvSpPr>
        <p:spPr>
          <a:xfrm rot="3192792">
            <a:off x="3308835" y="1083582"/>
            <a:ext cx="558267" cy="69118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下箭头 23"/>
          <p:cNvSpPr/>
          <p:nvPr/>
        </p:nvSpPr>
        <p:spPr>
          <a:xfrm rot="7252230">
            <a:off x="5183289" y="1072668"/>
            <a:ext cx="526407" cy="65800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0" y="142875"/>
            <a:ext cx="558546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特色与创新 </a:t>
            </a:r>
            <a:r>
              <a:rPr lang="en-US" altLang="zh-CN" sz="2000" dirty="0" smtClean="0">
                <a:solidFill>
                  <a:srgbClr val="183A5D"/>
                </a:solidFill>
                <a:latin typeface="微软雅黑" panose="020B0503020204020204" pitchFamily="34" charset="-122"/>
                <a:ea typeface="微软雅黑" panose="020B0503020204020204" pitchFamily="34" charset="-122"/>
              </a:rPr>
              <a:t>– </a:t>
            </a:r>
            <a:r>
              <a:rPr lang="zh-CN" altLang="en-US" sz="2000" dirty="0" smtClean="0">
                <a:solidFill>
                  <a:srgbClr val="183A5D"/>
                </a:solidFill>
                <a:latin typeface="微软雅黑" panose="020B0503020204020204" pitchFamily="34" charset="-122"/>
                <a:ea typeface="微软雅黑" panose="020B0503020204020204" pitchFamily="34" charset="-122"/>
              </a:rPr>
              <a:t>图书推荐系统的搭建</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a:t>
            </a:r>
            <a:r>
              <a:rPr lang="en-US" sz="1800" dirty="0" smtClean="0"/>
              <a:t>3</a:t>
            </a:r>
            <a:endParaRPr lang="en-US" sz="1800" dirty="0"/>
          </a:p>
        </p:txBody>
      </p:sp>
      <p:sp>
        <p:nvSpPr>
          <p:cNvPr id="10" name="TextBox 9"/>
          <p:cNvSpPr txBox="1"/>
          <p:nvPr/>
        </p:nvSpPr>
        <p:spPr>
          <a:xfrm>
            <a:off x="371475" y="723900"/>
            <a:ext cx="2031325" cy="369332"/>
          </a:xfrm>
          <a:prstGeom prst="rect">
            <a:avLst/>
          </a:prstGeom>
          <a:noFill/>
        </p:spPr>
        <p:txBody>
          <a:bodyPr wrap="none" rtlCol="0">
            <a:spAutoFit/>
          </a:bodyPr>
          <a:lstStyle/>
          <a:p>
            <a:r>
              <a:rPr lang="zh-CN" altLang="en-US" sz="1800" b="1" dirty="0" smtClean="0">
                <a:solidFill>
                  <a:schemeClr val="tx1">
                    <a:lumMod val="50000"/>
                    <a:lumOff val="50000"/>
                  </a:schemeClr>
                </a:solidFill>
                <a:latin typeface="微软雅黑 Light" panose="020B0502040204020203" charset="-122"/>
                <a:ea typeface="微软雅黑 Light" panose="020B0502040204020203" charset="-122"/>
                <a:cs typeface="Roboto Condensed" panose="02000000000000000000"/>
              </a:rPr>
              <a:t>推荐系统算法实现</a:t>
            </a:r>
          </a:p>
        </p:txBody>
      </p:sp>
      <p:sp>
        <p:nvSpPr>
          <p:cNvPr id="20" name="TextBox 19"/>
          <p:cNvSpPr txBox="1"/>
          <p:nvPr/>
        </p:nvSpPr>
        <p:spPr>
          <a:xfrm>
            <a:off x="1123950" y="1466850"/>
            <a:ext cx="1484702" cy="300082"/>
          </a:xfrm>
          <a:prstGeom prst="rect">
            <a:avLst/>
          </a:prstGeom>
          <a:noFill/>
        </p:spPr>
        <p:txBody>
          <a:bodyPr wrap="none" rtlCol="0">
            <a:spAutoFit/>
          </a:bodyPr>
          <a:lstStyle/>
          <a:p>
            <a:r>
              <a:rPr lang="en-US" altLang="zh-CN" dirty="0" smtClean="0"/>
              <a:t>1</a:t>
            </a:r>
            <a:r>
              <a:rPr lang="zh-CN" altLang="en-US" dirty="0" smtClean="0"/>
              <a:t>、计算相似度。</a:t>
            </a:r>
            <a:endParaRPr lang="zh-CN" altLang="en-US" dirty="0"/>
          </a:p>
        </p:txBody>
      </p:sp>
      <p:pic>
        <p:nvPicPr>
          <p:cNvPr id="29699" name="Picture 3"/>
          <p:cNvPicPr>
            <a:picLocks noChangeAspect="1" noChangeArrowheads="1"/>
          </p:cNvPicPr>
          <p:nvPr/>
        </p:nvPicPr>
        <p:blipFill>
          <a:blip r:embed="rId2" cstate="print"/>
          <a:srcRect/>
          <a:stretch>
            <a:fillRect/>
          </a:stretch>
        </p:blipFill>
        <p:spPr bwMode="auto">
          <a:xfrm>
            <a:off x="3348038" y="1290638"/>
            <a:ext cx="1895475" cy="676275"/>
          </a:xfrm>
          <a:prstGeom prst="rect">
            <a:avLst/>
          </a:prstGeom>
          <a:noFill/>
          <a:ln w="9525">
            <a:noFill/>
            <a:miter lim="800000"/>
            <a:headEnd/>
            <a:tailEnd/>
          </a:ln>
        </p:spPr>
      </p:pic>
      <p:sp>
        <p:nvSpPr>
          <p:cNvPr id="22" name="TextBox 21"/>
          <p:cNvSpPr txBox="1"/>
          <p:nvPr/>
        </p:nvSpPr>
        <p:spPr>
          <a:xfrm>
            <a:off x="1066800" y="2657475"/>
            <a:ext cx="1657826" cy="300082"/>
          </a:xfrm>
          <a:prstGeom prst="rect">
            <a:avLst/>
          </a:prstGeom>
          <a:noFill/>
        </p:spPr>
        <p:txBody>
          <a:bodyPr wrap="none" rtlCol="0">
            <a:spAutoFit/>
          </a:bodyPr>
          <a:lstStyle/>
          <a:p>
            <a:r>
              <a:rPr lang="en-US" altLang="zh-CN" dirty="0" smtClean="0"/>
              <a:t>2</a:t>
            </a:r>
            <a:r>
              <a:rPr lang="zh-CN" altLang="en-US" dirty="0" smtClean="0"/>
              <a:t>、生成相似矩阵。</a:t>
            </a:r>
            <a:endParaRPr lang="zh-CN" altLang="en-US" dirty="0"/>
          </a:p>
        </p:txBody>
      </p:sp>
      <p:pic>
        <p:nvPicPr>
          <p:cNvPr id="29700" name="Picture 4"/>
          <p:cNvPicPr>
            <a:picLocks noChangeAspect="1" noChangeArrowheads="1"/>
          </p:cNvPicPr>
          <p:nvPr/>
        </p:nvPicPr>
        <p:blipFill>
          <a:blip r:embed="rId3" cstate="print"/>
          <a:srcRect/>
          <a:stretch>
            <a:fillRect/>
          </a:stretch>
        </p:blipFill>
        <p:spPr bwMode="auto">
          <a:xfrm>
            <a:off x="3295649" y="2090739"/>
            <a:ext cx="4017963" cy="1360510"/>
          </a:xfrm>
          <a:prstGeom prst="rect">
            <a:avLst/>
          </a:prstGeom>
          <a:noFill/>
          <a:ln w="9525">
            <a:noFill/>
            <a:miter lim="800000"/>
            <a:headEnd/>
            <a:tailEnd/>
          </a:ln>
        </p:spPr>
      </p:pic>
      <p:sp>
        <p:nvSpPr>
          <p:cNvPr id="25" name="TextBox 24"/>
          <p:cNvSpPr txBox="1"/>
          <p:nvPr/>
        </p:nvSpPr>
        <p:spPr>
          <a:xfrm>
            <a:off x="1057275" y="4057650"/>
            <a:ext cx="1657826" cy="300082"/>
          </a:xfrm>
          <a:prstGeom prst="rect">
            <a:avLst/>
          </a:prstGeom>
          <a:noFill/>
        </p:spPr>
        <p:txBody>
          <a:bodyPr wrap="none" rtlCol="0">
            <a:spAutoFit/>
          </a:bodyPr>
          <a:lstStyle/>
          <a:p>
            <a:r>
              <a:rPr lang="en-US" altLang="zh-CN" dirty="0" smtClean="0"/>
              <a:t>3</a:t>
            </a:r>
            <a:r>
              <a:rPr lang="zh-CN" altLang="en-US" dirty="0" smtClean="0"/>
              <a:t>、得出推荐列表。</a:t>
            </a:r>
            <a:endParaRPr lang="zh-CN" altLang="en-US" dirty="0"/>
          </a:p>
        </p:txBody>
      </p:sp>
      <p:pic>
        <p:nvPicPr>
          <p:cNvPr id="29701" name="Picture 5"/>
          <p:cNvPicPr>
            <a:picLocks noChangeAspect="1" noChangeArrowheads="1"/>
          </p:cNvPicPr>
          <p:nvPr/>
        </p:nvPicPr>
        <p:blipFill>
          <a:blip r:embed="rId4" cstate="print"/>
          <a:srcRect/>
          <a:stretch>
            <a:fillRect/>
          </a:stretch>
        </p:blipFill>
        <p:spPr bwMode="auto">
          <a:xfrm>
            <a:off x="3409950" y="3876675"/>
            <a:ext cx="2152650" cy="57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0" y="142875"/>
            <a:ext cx="5585460" cy="417830"/>
          </a:xfrm>
          <a:prstGeom prst="rect">
            <a:avLst/>
          </a:prstGeom>
          <a:noFill/>
        </p:spPr>
        <p:txBody>
          <a:bodyPr wrap="square" rtlCol="0">
            <a:spAutoFit/>
          </a:bodyPr>
          <a:lstStyle/>
          <a:p>
            <a:r>
              <a:rPr sz="2000" dirty="0" smtClean="0">
                <a:solidFill>
                  <a:srgbClr val="183A5D"/>
                </a:solidFill>
                <a:latin typeface="微软雅黑" panose="020B0503020204020204" pitchFamily="34" charset="-122"/>
                <a:ea typeface="微软雅黑" panose="020B0503020204020204" pitchFamily="34" charset="-122"/>
              </a:rPr>
              <a:t>部署与访问</a:t>
            </a: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PART4</a:t>
            </a:r>
            <a:endParaRPr lang="en-US" sz="1800" dirty="0"/>
          </a:p>
        </p:txBody>
      </p:sp>
      <p:sp>
        <p:nvSpPr>
          <p:cNvPr id="14" name="Text Placeholder 8"/>
          <p:cNvSpPr txBox="1"/>
          <p:nvPr/>
        </p:nvSpPr>
        <p:spPr>
          <a:xfrm>
            <a:off x="675639" y="593725"/>
            <a:ext cx="8468361" cy="215582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30000"/>
              </a:lnSpc>
            </a:pPr>
            <a:r>
              <a:rPr lang="en-US" sz="1400" b="1" dirty="0" err="1" smtClean="0">
                <a:solidFill>
                  <a:schemeClr val="tx1">
                    <a:lumMod val="50000"/>
                    <a:lumOff val="50000"/>
                  </a:schemeClr>
                </a:solidFill>
                <a:latin typeface="微软雅黑 Light" panose="020B0502040204020203" charset="-122"/>
                <a:ea typeface="微软雅黑 Light" panose="020B0502040204020203" charset="-122"/>
              </a:rPr>
              <a:t>部署方式</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：将</a:t>
            </a: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PHP</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程序和</a:t>
            </a: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JAVAWEB</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程序部署在</a:t>
            </a: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LINUX</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服务器上</a:t>
            </a: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		</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将搜索引擎与数据库搭建在不同的服务器上</a:t>
            </a: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		</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采用</a:t>
            </a:r>
            <a:r>
              <a:rPr lang="en-US" altLang="zh-CN" sz="1400" b="1" dirty="0" err="1" smtClean="0">
                <a:solidFill>
                  <a:schemeClr val="tx1">
                    <a:lumMod val="50000"/>
                    <a:lumOff val="50000"/>
                  </a:schemeClr>
                </a:solidFill>
                <a:latin typeface="微软雅黑 Light" panose="020B0502040204020203" charset="-122"/>
                <a:ea typeface="微软雅黑 Light" panose="020B0502040204020203" charset="-122"/>
              </a:rPr>
              <a:t>nginx</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进行静态页面的访问以及请求代理。</a:t>
            </a:r>
          </a:p>
          <a:p>
            <a:pPr>
              <a:lnSpc>
                <a:spcPct val="130000"/>
              </a:lnSpc>
            </a:pPr>
            <a:r>
              <a:rPr lang="en-US" sz="1400" b="1" dirty="0" err="1" smtClean="0">
                <a:solidFill>
                  <a:schemeClr val="tx1">
                    <a:lumMod val="50000"/>
                    <a:lumOff val="50000"/>
                  </a:schemeClr>
                </a:solidFill>
                <a:latin typeface="微软雅黑 Light" panose="020B0502040204020203" charset="-122"/>
                <a:ea typeface="微软雅黑 Light" panose="020B0502040204020203" charset="-122"/>
              </a:rPr>
              <a:t>访问方式</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a:t>
            </a: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PC</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端管理系统：网站</a:t>
            </a: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hlinkClick r:id="rId2"/>
              </a:rPr>
              <a:t>https://wwwxinle.cn/borrow-book/pc/admin/admin_login.html</a:t>
            </a: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		</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（登录账号如下）</a:t>
            </a: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		</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微信端用户系统以及管理员系统：扫描下方微信测试号并关注，个人微信号登录即可</a:t>
            </a: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		</a:t>
            </a:r>
          </a:p>
          <a:p>
            <a:pPr>
              <a:lnSpc>
                <a:spcPct val="130000"/>
              </a:lnSpc>
            </a:pP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endPar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r>
              <a:rPr lang="en-US" sz="1400" b="1" dirty="0" err="1" smtClean="0">
                <a:solidFill>
                  <a:schemeClr val="tx1">
                    <a:lumMod val="50000"/>
                    <a:lumOff val="50000"/>
                  </a:schemeClr>
                </a:solidFill>
                <a:latin typeface="微软雅黑 Light" panose="020B0502040204020203" charset="-122"/>
                <a:ea typeface="微软雅黑 Light" panose="020B0502040204020203" charset="-122"/>
              </a:rPr>
              <a:t>测试账号</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：管理员账号：</a:t>
            </a: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hlinkClick r:id="rId3"/>
              </a:rPr>
              <a:t>1226864411@qq.com</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密码：</a:t>
            </a: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123456</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a:t>
            </a: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PC</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端及微信端）</a:t>
            </a:r>
            <a:endPar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endParaRPr>
          </a:p>
          <a:p>
            <a:pPr>
              <a:lnSpc>
                <a:spcPct val="130000"/>
              </a:lnSpc>
            </a:pPr>
            <a:r>
              <a:rPr lang="en-US" altLang="zh-CN" sz="1400" b="1" dirty="0" smtClean="0">
                <a:solidFill>
                  <a:schemeClr val="tx1">
                    <a:lumMod val="50000"/>
                    <a:lumOff val="50000"/>
                  </a:schemeClr>
                </a:solidFill>
                <a:latin typeface="微软雅黑 Light" panose="020B0502040204020203" charset="-122"/>
                <a:ea typeface="微软雅黑 Light" panose="020B0502040204020203" charset="-122"/>
              </a:rPr>
              <a:t>		</a:t>
            </a:r>
            <a:r>
              <a:rPr lang="zh-CN" altLang="en-US" sz="1400" b="1" dirty="0" smtClean="0">
                <a:solidFill>
                  <a:schemeClr val="tx1">
                    <a:lumMod val="50000"/>
                    <a:lumOff val="50000"/>
                  </a:schemeClr>
                </a:solidFill>
                <a:latin typeface="微软雅黑 Light" panose="020B0502040204020203" charset="-122"/>
                <a:ea typeface="微软雅黑 Light" panose="020B0502040204020203" charset="-122"/>
              </a:rPr>
              <a:t>用户测试账号用个人微信号登录即可</a:t>
            </a:r>
          </a:p>
        </p:txBody>
      </p:sp>
      <p:pic>
        <p:nvPicPr>
          <p:cNvPr id="1026" name="Picture 2"/>
          <p:cNvPicPr>
            <a:picLocks noChangeAspect="1" noChangeArrowheads="1"/>
          </p:cNvPicPr>
          <p:nvPr/>
        </p:nvPicPr>
        <p:blipFill>
          <a:blip r:embed="rId4" cstate="print"/>
          <a:srcRect/>
          <a:stretch>
            <a:fillRect/>
          </a:stretch>
        </p:blipFill>
        <p:spPr bwMode="auto">
          <a:xfrm>
            <a:off x="1675285" y="2562226"/>
            <a:ext cx="1848965" cy="18391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0920" y="2724356"/>
            <a:ext cx="2922162" cy="2419144"/>
            <a:chOff x="4425186" y="923072"/>
            <a:chExt cx="3367388" cy="3276964"/>
          </a:xfrm>
        </p:grpSpPr>
        <p:sp>
          <p:nvSpPr>
            <p:cNvPr id="3" name="AutoShape 2"/>
            <p:cNvSpPr/>
            <p:nvPr/>
          </p:nvSpPr>
          <p:spPr bwMode="auto">
            <a:xfrm>
              <a:off x="4425186" y="2437653"/>
              <a:ext cx="669625" cy="1761388"/>
            </a:xfrm>
            <a:custGeom>
              <a:avLst/>
              <a:gdLst/>
              <a:ahLst/>
              <a:cxnLst/>
              <a:rect l="0" t="0" r="r" b="b"/>
              <a:pathLst>
                <a:path w="21600" h="21600">
                  <a:moveTo>
                    <a:pt x="21600" y="21600"/>
                  </a:moveTo>
                  <a:lnTo>
                    <a:pt x="0" y="21600"/>
                  </a:lnTo>
                  <a:lnTo>
                    <a:pt x="0" y="4642"/>
                  </a:lnTo>
                  <a:lnTo>
                    <a:pt x="10755" y="0"/>
                  </a:lnTo>
                  <a:lnTo>
                    <a:pt x="21600" y="4642"/>
                  </a:lnTo>
                  <a:close/>
                  <a:moveTo>
                    <a:pt x="21600" y="21600"/>
                  </a:moveTo>
                </a:path>
              </a:pathLst>
            </a:custGeom>
            <a:solidFill>
              <a:srgbClr val="3ABE99"/>
            </a:solidFill>
            <a:ln>
              <a:noFill/>
            </a:ln>
          </p:spPr>
          <p:txBody>
            <a:bodyPr lIns="0" tIns="0" rIns="0" bIns="0"/>
            <a:lstStyle/>
            <a:p>
              <a:endParaRPr lang="en-US" dirty="0"/>
            </a:p>
          </p:txBody>
        </p:sp>
        <p:sp>
          <p:nvSpPr>
            <p:cNvPr id="4" name="AutoShape 3"/>
            <p:cNvSpPr/>
            <p:nvPr/>
          </p:nvSpPr>
          <p:spPr bwMode="auto">
            <a:xfrm>
              <a:off x="7118416" y="2715754"/>
              <a:ext cx="674158" cy="1479566"/>
            </a:xfrm>
            <a:custGeom>
              <a:avLst/>
              <a:gdLst/>
              <a:ahLst/>
              <a:cxnLst/>
              <a:rect l="0" t="0" r="r" b="b"/>
              <a:pathLst>
                <a:path w="21600" h="21600">
                  <a:moveTo>
                    <a:pt x="21600" y="21600"/>
                  </a:moveTo>
                  <a:lnTo>
                    <a:pt x="0" y="21600"/>
                  </a:lnTo>
                  <a:lnTo>
                    <a:pt x="0" y="5527"/>
                  </a:lnTo>
                  <a:lnTo>
                    <a:pt x="10755" y="0"/>
                  </a:lnTo>
                  <a:lnTo>
                    <a:pt x="21600" y="5527"/>
                  </a:lnTo>
                  <a:close/>
                  <a:moveTo>
                    <a:pt x="21600" y="21600"/>
                  </a:moveTo>
                </a:path>
              </a:pathLst>
            </a:custGeom>
            <a:solidFill>
              <a:srgbClr val="01C4BE"/>
            </a:solidFill>
            <a:ln>
              <a:noFill/>
            </a:ln>
          </p:spPr>
          <p:txBody>
            <a:bodyPr lIns="0" tIns="0" rIns="0" bIns="0"/>
            <a:lstStyle/>
            <a:p>
              <a:endParaRPr lang="en-US" dirty="0"/>
            </a:p>
          </p:txBody>
        </p:sp>
        <p:sp>
          <p:nvSpPr>
            <p:cNvPr id="5" name="AutoShape 4"/>
            <p:cNvSpPr/>
            <p:nvPr/>
          </p:nvSpPr>
          <p:spPr bwMode="auto">
            <a:xfrm>
              <a:off x="5773286" y="2250040"/>
              <a:ext cx="668492" cy="1947703"/>
            </a:xfrm>
            <a:custGeom>
              <a:avLst/>
              <a:gdLst/>
              <a:ahLst/>
              <a:cxnLst/>
              <a:rect l="0" t="0" r="r" b="b"/>
              <a:pathLst>
                <a:path w="21600" h="21600">
                  <a:moveTo>
                    <a:pt x="21600" y="21600"/>
                  </a:moveTo>
                  <a:lnTo>
                    <a:pt x="0" y="21600"/>
                  </a:lnTo>
                  <a:lnTo>
                    <a:pt x="0" y="4200"/>
                  </a:lnTo>
                  <a:lnTo>
                    <a:pt x="10755" y="0"/>
                  </a:lnTo>
                  <a:lnTo>
                    <a:pt x="21600" y="4200"/>
                  </a:lnTo>
                  <a:close/>
                  <a:moveTo>
                    <a:pt x="21600" y="21600"/>
                  </a:moveTo>
                </a:path>
              </a:pathLst>
            </a:custGeom>
            <a:solidFill>
              <a:schemeClr val="bg1">
                <a:lumMod val="65000"/>
              </a:schemeClr>
            </a:solidFill>
            <a:ln>
              <a:noFill/>
            </a:ln>
          </p:spPr>
          <p:txBody>
            <a:bodyPr lIns="0" tIns="0" rIns="0" bIns="0"/>
            <a:lstStyle/>
            <a:p>
              <a:endParaRPr lang="en-US" dirty="0"/>
            </a:p>
          </p:txBody>
        </p:sp>
        <p:sp>
          <p:nvSpPr>
            <p:cNvPr id="6" name="AutoShape 5"/>
            <p:cNvSpPr/>
            <p:nvPr/>
          </p:nvSpPr>
          <p:spPr bwMode="auto">
            <a:xfrm>
              <a:off x="5095944" y="1646985"/>
              <a:ext cx="677556" cy="2552054"/>
            </a:xfrm>
            <a:custGeom>
              <a:avLst/>
              <a:gdLst/>
              <a:ahLst/>
              <a:cxnLst/>
              <a:rect l="0" t="0" r="r" b="b"/>
              <a:pathLst>
                <a:path w="21600" h="21600">
                  <a:moveTo>
                    <a:pt x="21600" y="21600"/>
                  </a:moveTo>
                  <a:lnTo>
                    <a:pt x="0" y="21600"/>
                  </a:lnTo>
                  <a:lnTo>
                    <a:pt x="0" y="3207"/>
                  </a:lnTo>
                  <a:lnTo>
                    <a:pt x="10755" y="0"/>
                  </a:lnTo>
                  <a:lnTo>
                    <a:pt x="21600" y="3207"/>
                  </a:lnTo>
                  <a:close/>
                  <a:moveTo>
                    <a:pt x="21600" y="21600"/>
                  </a:moveTo>
                </a:path>
              </a:pathLst>
            </a:custGeom>
            <a:solidFill>
              <a:srgbClr val="ED6579"/>
            </a:solidFill>
            <a:ln>
              <a:noFill/>
            </a:ln>
          </p:spPr>
          <p:txBody>
            <a:bodyPr lIns="0" tIns="0" rIns="0" bIns="0"/>
            <a:lstStyle/>
            <a:p>
              <a:endParaRPr lang="en-US" dirty="0"/>
            </a:p>
          </p:txBody>
        </p:sp>
        <p:sp>
          <p:nvSpPr>
            <p:cNvPr id="7" name="AutoShape 6"/>
            <p:cNvSpPr/>
            <p:nvPr/>
          </p:nvSpPr>
          <p:spPr bwMode="auto">
            <a:xfrm>
              <a:off x="6438593" y="923072"/>
              <a:ext cx="682088" cy="3276964"/>
            </a:xfrm>
            <a:custGeom>
              <a:avLst/>
              <a:gdLst/>
              <a:ahLst/>
              <a:cxnLst/>
              <a:rect l="0" t="0" r="r" b="b"/>
              <a:pathLst>
                <a:path w="21600" h="21600">
                  <a:moveTo>
                    <a:pt x="21600" y="21600"/>
                  </a:moveTo>
                  <a:lnTo>
                    <a:pt x="0" y="21600"/>
                  </a:lnTo>
                  <a:lnTo>
                    <a:pt x="0" y="2496"/>
                  </a:lnTo>
                  <a:lnTo>
                    <a:pt x="10755" y="0"/>
                  </a:lnTo>
                  <a:lnTo>
                    <a:pt x="21600" y="2496"/>
                  </a:lnTo>
                  <a:close/>
                  <a:moveTo>
                    <a:pt x="21600" y="21600"/>
                  </a:moveTo>
                </a:path>
              </a:pathLst>
            </a:custGeom>
            <a:solidFill>
              <a:srgbClr val="183A5D"/>
            </a:solidFill>
            <a:ln>
              <a:noFill/>
            </a:ln>
          </p:spPr>
          <p:txBody>
            <a:bodyPr lIns="0" tIns="0" rIns="0" bIns="0"/>
            <a:lstStyle/>
            <a:p>
              <a:endParaRPr lang="en-US" dirty="0"/>
            </a:p>
          </p:txBody>
        </p:sp>
      </p:grpSp>
      <p:sp>
        <p:nvSpPr>
          <p:cNvPr id="8" name="文本框 7"/>
          <p:cNvSpPr txBox="1"/>
          <p:nvPr/>
        </p:nvSpPr>
        <p:spPr>
          <a:xfrm>
            <a:off x="1754505" y="737870"/>
            <a:ext cx="5817235" cy="808990"/>
          </a:xfrm>
          <a:prstGeom prst="rect">
            <a:avLst/>
          </a:prstGeom>
          <a:noFill/>
        </p:spPr>
        <p:txBody>
          <a:bodyPr wrap="square" rtlCol="0">
            <a:spAutoFit/>
          </a:bodyPr>
          <a:lstStyle/>
          <a:p>
            <a:pPr algn="ctr"/>
            <a:r>
              <a:rPr lang="zh-CN" sz="4400" b="1" dirty="0" smtClean="0">
                <a:solidFill>
                  <a:srgbClr val="183A5D"/>
                </a:solidFill>
                <a:latin typeface="微软雅黑" panose="020B0503020204020204" pitchFamily="34" charset="-122"/>
                <a:ea typeface="微软雅黑" panose="020B0503020204020204" pitchFamily="34" charset="-122"/>
              </a:rPr>
              <a:t>衷心感谢您的阅读！</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70052" y="142845"/>
            <a:ext cx="4540248" cy="400110"/>
          </a:xfrm>
          <a:prstGeom prst="rect">
            <a:avLst/>
          </a:prstGeom>
          <a:noFill/>
        </p:spPr>
        <p:txBody>
          <a:bodyPr wrap="square" rtlCol="0">
            <a:spAutoFit/>
          </a:bodyPr>
          <a:lstStyle/>
          <a:p>
            <a:r>
              <a:rPr lang="zh-CN" altLang="en-US" sz="2000" smtClean="0">
                <a:solidFill>
                  <a:srgbClr val="183A5D"/>
                </a:solidFill>
                <a:latin typeface="微软雅黑" panose="020B0503020204020204" pitchFamily="34" charset="-122"/>
                <a:ea typeface="微软雅黑" panose="020B0503020204020204" pitchFamily="34" charset="-122"/>
              </a:rPr>
              <a:t>功能</a:t>
            </a:r>
            <a:r>
              <a:rPr lang="zh-CN" altLang="en-US" sz="2000" smtClean="0">
                <a:solidFill>
                  <a:srgbClr val="183A5D"/>
                </a:solidFill>
                <a:latin typeface="微软雅黑" panose="020B0503020204020204" pitchFamily="34" charset="-122"/>
                <a:ea typeface="微软雅黑" panose="020B0503020204020204" pitchFamily="34" charset="-122"/>
              </a:rPr>
              <a:t>框架</a:t>
            </a:r>
            <a:endParaRPr lang="zh-CN" altLang="en-US" sz="2000" dirty="0" smtClean="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77800" y="0"/>
            <a:ext cx="1206500" cy="1016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7800" y="190500"/>
            <a:ext cx="1206500" cy="3048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smtClean="0"/>
              <a:t>PART2</a:t>
            </a:r>
          </a:p>
        </p:txBody>
      </p:sp>
      <p:pic>
        <p:nvPicPr>
          <p:cNvPr id="7" name="图片 6"/>
          <p:cNvPicPr>
            <a:picLocks noChangeAspect="1"/>
          </p:cNvPicPr>
          <p:nvPr/>
        </p:nvPicPr>
        <p:blipFill>
          <a:blip r:embed="rId2"/>
          <a:stretch>
            <a:fillRect/>
          </a:stretch>
        </p:blipFill>
        <p:spPr>
          <a:xfrm>
            <a:off x="0" y="584200"/>
            <a:ext cx="9144000" cy="45593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4650" y="429895"/>
            <a:ext cx="6467475" cy="646331"/>
          </a:xfrm>
          <a:prstGeom prst="rect">
            <a:avLst/>
          </a:prstGeom>
          <a:noFill/>
        </p:spPr>
        <p:txBody>
          <a:bodyPr wrap="square" rtlCol="0">
            <a:spAutoFit/>
          </a:bodyPr>
          <a:lstStyle/>
          <a:p>
            <a:r>
              <a:rPr lang="zh-CN" altLang="en-US" sz="3600" b="1" dirty="0" smtClean="0">
                <a:solidFill>
                  <a:srgbClr val="183A5D"/>
                </a:solidFill>
                <a:latin typeface="微软雅黑" panose="020B0503020204020204" pitchFamily="34" charset="-122"/>
                <a:ea typeface="微软雅黑" panose="020B0503020204020204" pitchFamily="34" charset="-122"/>
              </a:rPr>
              <a:t>功能介绍</a:t>
            </a:r>
            <a:r>
              <a:rPr lang="zh-CN" altLang="en-US" sz="2000" b="1" dirty="0" smtClean="0">
                <a:solidFill>
                  <a:srgbClr val="183A5D"/>
                </a:solidFill>
                <a:latin typeface="微软雅黑" panose="020B0503020204020204" pitchFamily="34" charset="-122"/>
                <a:ea typeface="微软雅黑" panose="020B0503020204020204" pitchFamily="34" charset="-122"/>
              </a:rPr>
              <a:t>（微信端</a:t>
            </a:r>
            <a:r>
              <a:rPr lang="en-US" altLang="zh-CN" sz="2000" b="1" dirty="0" smtClean="0">
                <a:solidFill>
                  <a:srgbClr val="183A5D"/>
                </a:solidFill>
                <a:latin typeface="微软雅黑" panose="020B0503020204020204" pitchFamily="34" charset="-122"/>
                <a:ea typeface="微软雅黑" panose="020B0503020204020204" pitchFamily="34" charset="-122"/>
              </a:rPr>
              <a:t>—</a:t>
            </a:r>
            <a:r>
              <a:rPr lang="zh-CN" altLang="en-US" sz="2000" b="1" dirty="0" smtClean="0">
                <a:solidFill>
                  <a:srgbClr val="183A5D"/>
                </a:solidFill>
                <a:latin typeface="微软雅黑" panose="020B0503020204020204" pitchFamily="34" charset="-122"/>
                <a:ea typeface="微软雅黑" panose="020B0503020204020204" pitchFamily="34" charset="-122"/>
              </a:rPr>
              <a:t>用户模块）</a:t>
            </a:r>
          </a:p>
        </p:txBody>
      </p:sp>
      <p:sp>
        <p:nvSpPr>
          <p:cNvPr id="15" name="文本框 14"/>
          <p:cNvSpPr txBox="1"/>
          <p:nvPr/>
        </p:nvSpPr>
        <p:spPr>
          <a:xfrm>
            <a:off x="1239926" y="4732934"/>
            <a:ext cx="1958826" cy="352425"/>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smtClean="0">
                <a:solidFill>
                  <a:srgbClr val="183A5D"/>
                </a:solidFill>
                <a:latin typeface="微软雅黑" panose="020B0503020204020204" pitchFamily="34" charset="-122"/>
                <a:ea typeface="微软雅黑" panose="020B0503020204020204" pitchFamily="34" charset="-122"/>
              </a:rPr>
              <a:t>1</a:t>
            </a:r>
            <a:r>
              <a:rPr lang="zh-CN" altLang="en-US" sz="1600" dirty="0" smtClean="0">
                <a:solidFill>
                  <a:srgbClr val="183A5D"/>
                </a:solidFill>
                <a:latin typeface="微软雅黑" panose="020B0503020204020204" pitchFamily="34" charset="-122"/>
                <a:ea typeface="微软雅黑" panose="020B0503020204020204" pitchFamily="34" charset="-122"/>
              </a:rPr>
              <a:t>：图书导航</a:t>
            </a:r>
          </a:p>
        </p:txBody>
      </p:sp>
      <p:sp>
        <p:nvSpPr>
          <p:cNvPr id="11" name="文本框 14"/>
          <p:cNvSpPr txBox="1"/>
          <p:nvPr/>
        </p:nvSpPr>
        <p:spPr>
          <a:xfrm>
            <a:off x="3251139" y="1997909"/>
            <a:ext cx="1228725" cy="1815882"/>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用户能在界面通过分类导航查看该分类下的书籍；同时还有新书上架推荐。</a:t>
            </a:r>
          </a:p>
        </p:txBody>
      </p:sp>
      <p:pic>
        <p:nvPicPr>
          <p:cNvPr id="2" name="图片 1"/>
          <p:cNvPicPr>
            <a:picLocks noChangeAspect="1"/>
          </p:cNvPicPr>
          <p:nvPr/>
        </p:nvPicPr>
        <p:blipFill>
          <a:blip r:embed="rId2"/>
          <a:stretch>
            <a:fillRect/>
          </a:stretch>
        </p:blipFill>
        <p:spPr>
          <a:xfrm>
            <a:off x="1289199" y="1253580"/>
            <a:ext cx="1860281" cy="3302000"/>
          </a:xfrm>
          <a:prstGeom prst="rect">
            <a:avLst/>
          </a:prstGeom>
        </p:spPr>
      </p:pic>
      <p:pic>
        <p:nvPicPr>
          <p:cNvPr id="3" name="图片 2"/>
          <p:cNvPicPr>
            <a:picLocks noChangeAspect="1"/>
          </p:cNvPicPr>
          <p:nvPr/>
        </p:nvPicPr>
        <p:blipFill>
          <a:blip r:embed="rId3"/>
          <a:stretch>
            <a:fillRect/>
          </a:stretch>
        </p:blipFill>
        <p:spPr>
          <a:xfrm>
            <a:off x="4999552" y="1253580"/>
            <a:ext cx="1842573" cy="3302000"/>
          </a:xfrm>
          <a:prstGeom prst="rect">
            <a:avLst/>
          </a:prstGeom>
        </p:spPr>
      </p:pic>
      <p:sp>
        <p:nvSpPr>
          <p:cNvPr id="16" name="文本框 15"/>
          <p:cNvSpPr txBox="1"/>
          <p:nvPr/>
        </p:nvSpPr>
        <p:spPr>
          <a:xfrm>
            <a:off x="4941425" y="4732934"/>
            <a:ext cx="1958826"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smtClean="0">
                <a:solidFill>
                  <a:srgbClr val="183A5D"/>
                </a:solidFill>
                <a:latin typeface="微软雅黑" panose="020B0503020204020204" pitchFamily="34" charset="-122"/>
                <a:ea typeface="微软雅黑" panose="020B0503020204020204" pitchFamily="34" charset="-122"/>
              </a:rPr>
              <a:t>2</a:t>
            </a:r>
            <a:r>
              <a:rPr lang="zh-CN" altLang="en-US" sz="1600" dirty="0" smtClean="0">
                <a:solidFill>
                  <a:srgbClr val="183A5D"/>
                </a:solidFill>
                <a:latin typeface="微软雅黑" panose="020B0503020204020204" pitchFamily="34" charset="-122"/>
                <a:ea typeface="微软雅黑" panose="020B0503020204020204" pitchFamily="34" charset="-122"/>
              </a:rPr>
              <a:t>：类别详情</a:t>
            </a:r>
            <a:endParaRPr lang="zh-CN" altLang="en-US" sz="1600" dirty="0" smtClean="0">
              <a:solidFill>
                <a:srgbClr val="183A5D"/>
              </a:solidFill>
              <a:latin typeface="微软雅黑" panose="020B0503020204020204" pitchFamily="34" charset="-122"/>
              <a:ea typeface="微软雅黑" panose="020B0503020204020204" pitchFamily="34" charset="-122"/>
            </a:endParaRPr>
          </a:p>
        </p:txBody>
      </p:sp>
      <p:sp>
        <p:nvSpPr>
          <p:cNvPr id="24" name="文本框 14"/>
          <p:cNvSpPr txBox="1"/>
          <p:nvPr/>
        </p:nvSpPr>
        <p:spPr>
          <a:xfrm>
            <a:off x="7209413" y="1997909"/>
            <a:ext cx="1228725" cy="1815882"/>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用户能在此页看到所有同类书籍，当同类书籍数量很多时，可以动态逐步加载。</a:t>
            </a:r>
            <a:endParaRPr lang="zh-CN" altLang="en-US" sz="1600" dirty="0" smtClean="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4650" y="429895"/>
            <a:ext cx="6467475" cy="646331"/>
          </a:xfrm>
          <a:prstGeom prst="rect">
            <a:avLst/>
          </a:prstGeom>
          <a:noFill/>
        </p:spPr>
        <p:txBody>
          <a:bodyPr wrap="square" rtlCol="0">
            <a:spAutoFit/>
          </a:bodyPr>
          <a:lstStyle/>
          <a:p>
            <a:r>
              <a:rPr lang="zh-CN" altLang="en-US" sz="3600" b="1" dirty="0" smtClean="0">
                <a:solidFill>
                  <a:srgbClr val="183A5D"/>
                </a:solidFill>
                <a:latin typeface="微软雅黑" panose="020B0503020204020204" pitchFamily="34" charset="-122"/>
                <a:ea typeface="微软雅黑" panose="020B0503020204020204" pitchFamily="34" charset="-122"/>
              </a:rPr>
              <a:t>功能介绍</a:t>
            </a:r>
            <a:r>
              <a:rPr lang="zh-CN" altLang="en-US" sz="2000" b="1" dirty="0" smtClean="0">
                <a:solidFill>
                  <a:srgbClr val="183A5D"/>
                </a:solidFill>
                <a:latin typeface="微软雅黑" panose="020B0503020204020204" pitchFamily="34" charset="-122"/>
                <a:ea typeface="微软雅黑" panose="020B0503020204020204" pitchFamily="34" charset="-122"/>
              </a:rPr>
              <a:t>（微信端</a:t>
            </a:r>
            <a:r>
              <a:rPr lang="en-US" altLang="zh-CN" sz="2000" b="1" dirty="0" smtClean="0">
                <a:solidFill>
                  <a:srgbClr val="183A5D"/>
                </a:solidFill>
                <a:latin typeface="微软雅黑" panose="020B0503020204020204" pitchFamily="34" charset="-122"/>
                <a:ea typeface="微软雅黑" panose="020B0503020204020204" pitchFamily="34" charset="-122"/>
              </a:rPr>
              <a:t>—</a:t>
            </a:r>
            <a:r>
              <a:rPr lang="zh-CN" altLang="en-US" sz="2000" b="1" dirty="0" smtClean="0">
                <a:solidFill>
                  <a:srgbClr val="183A5D"/>
                </a:solidFill>
                <a:latin typeface="微软雅黑" panose="020B0503020204020204" pitchFamily="34" charset="-122"/>
                <a:ea typeface="微软雅黑" panose="020B0503020204020204" pitchFamily="34" charset="-122"/>
              </a:rPr>
              <a:t>用户模块）</a:t>
            </a:r>
          </a:p>
        </p:txBody>
      </p:sp>
      <p:sp>
        <p:nvSpPr>
          <p:cNvPr id="15" name="文本框 14"/>
          <p:cNvSpPr txBox="1"/>
          <p:nvPr/>
        </p:nvSpPr>
        <p:spPr>
          <a:xfrm>
            <a:off x="3406788" y="4707534"/>
            <a:ext cx="1958826"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a:solidFill>
                  <a:srgbClr val="183A5D"/>
                </a:solidFill>
                <a:latin typeface="微软雅黑" panose="020B0503020204020204" pitchFamily="34" charset="-122"/>
                <a:ea typeface="微软雅黑" panose="020B0503020204020204" pitchFamily="34" charset="-122"/>
              </a:rPr>
              <a:t>3</a:t>
            </a:r>
            <a:r>
              <a:rPr lang="zh-CN" altLang="en-US" sz="1600" dirty="0" smtClean="0">
                <a:solidFill>
                  <a:srgbClr val="183A5D"/>
                </a:solidFill>
                <a:latin typeface="微软雅黑" panose="020B0503020204020204" pitchFamily="34" charset="-122"/>
                <a:ea typeface="微软雅黑" panose="020B0503020204020204" pitchFamily="34" charset="-122"/>
              </a:rPr>
              <a:t>：书籍详情</a:t>
            </a:r>
            <a:endParaRPr lang="zh-CN" altLang="en-US" sz="1600" dirty="0" smtClean="0">
              <a:solidFill>
                <a:srgbClr val="183A5D"/>
              </a:solidFill>
              <a:latin typeface="微软雅黑" panose="020B0503020204020204" pitchFamily="34" charset="-122"/>
              <a:ea typeface="微软雅黑" panose="020B0503020204020204" pitchFamily="34" charset="-122"/>
            </a:endParaRPr>
          </a:p>
        </p:txBody>
      </p:sp>
      <p:sp>
        <p:nvSpPr>
          <p:cNvPr id="11" name="文本框 14"/>
          <p:cNvSpPr txBox="1"/>
          <p:nvPr/>
        </p:nvSpPr>
        <p:spPr>
          <a:xfrm>
            <a:off x="7271374" y="1725018"/>
            <a:ext cx="1228725" cy="2308324"/>
          </a:xfrm>
          <a:prstGeom prst="rect">
            <a:avLst/>
          </a:prstGeom>
          <a:noFill/>
        </p:spPr>
        <p:txBody>
          <a:bodyPr wrap="square" rtlCol="0">
            <a:spAutoFit/>
          </a:bodyPr>
          <a:lstStyle/>
          <a:p>
            <a:pPr algn="ctr"/>
            <a:r>
              <a:rPr lang="zh-CN" altLang="en-US" sz="1600" dirty="0">
                <a:solidFill>
                  <a:srgbClr val="183A5D"/>
                </a:solidFill>
                <a:latin typeface="微软雅黑" panose="020B0503020204020204" pitchFamily="34" charset="-122"/>
                <a:ea typeface="微软雅黑" panose="020B0503020204020204" pitchFamily="34" charset="-122"/>
              </a:rPr>
              <a:t>用户能在这查看书籍详细信息如简介、当前可借量、目录、相关书籍，同时可以收藏、预约、预订本书。</a:t>
            </a:r>
            <a:endParaRPr lang="zh-CN" altLang="en-US" sz="16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189330" y="1228180"/>
            <a:ext cx="1860281" cy="3302000"/>
          </a:xfrm>
          <a:prstGeom prst="rect">
            <a:avLst/>
          </a:prstGeom>
        </p:spPr>
      </p:pic>
      <p:pic>
        <p:nvPicPr>
          <p:cNvPr id="5" name="图片 4"/>
          <p:cNvPicPr>
            <a:picLocks noChangeAspect="1"/>
          </p:cNvPicPr>
          <p:nvPr/>
        </p:nvPicPr>
        <p:blipFill>
          <a:blip r:embed="rId3"/>
          <a:stretch>
            <a:fillRect/>
          </a:stretch>
        </p:blipFill>
        <p:spPr>
          <a:xfrm>
            <a:off x="3216678" y="1228180"/>
            <a:ext cx="1860281" cy="3302000"/>
          </a:xfrm>
          <a:prstGeom prst="rect">
            <a:avLst/>
          </a:prstGeom>
        </p:spPr>
      </p:pic>
      <p:pic>
        <p:nvPicPr>
          <p:cNvPr id="6" name="图片 5"/>
          <p:cNvPicPr>
            <a:picLocks noChangeAspect="1"/>
          </p:cNvPicPr>
          <p:nvPr/>
        </p:nvPicPr>
        <p:blipFill>
          <a:blip r:embed="rId4"/>
          <a:stretch>
            <a:fillRect/>
          </a:stretch>
        </p:blipFill>
        <p:spPr>
          <a:xfrm>
            <a:off x="5244026" y="1228180"/>
            <a:ext cx="1860281" cy="3302000"/>
          </a:xfrm>
          <a:prstGeom prst="rect">
            <a:avLst/>
          </a:prstGeom>
        </p:spPr>
      </p:pic>
    </p:spTree>
    <p:extLst>
      <p:ext uri="{BB962C8B-B14F-4D97-AF65-F5344CB8AC3E}">
        <p14:creationId xmlns:p14="http://schemas.microsoft.com/office/powerpoint/2010/main" val="1299777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4650" y="429895"/>
            <a:ext cx="6467475" cy="646331"/>
          </a:xfrm>
          <a:prstGeom prst="rect">
            <a:avLst/>
          </a:prstGeom>
          <a:noFill/>
        </p:spPr>
        <p:txBody>
          <a:bodyPr wrap="square" rtlCol="0">
            <a:spAutoFit/>
          </a:bodyPr>
          <a:lstStyle/>
          <a:p>
            <a:r>
              <a:rPr lang="zh-CN" altLang="en-US" sz="3600" b="1" dirty="0" smtClean="0">
                <a:solidFill>
                  <a:srgbClr val="183A5D"/>
                </a:solidFill>
                <a:latin typeface="微软雅黑" panose="020B0503020204020204" pitchFamily="34" charset="-122"/>
                <a:ea typeface="微软雅黑" panose="020B0503020204020204" pitchFamily="34" charset="-122"/>
              </a:rPr>
              <a:t>功能介绍</a:t>
            </a:r>
            <a:r>
              <a:rPr lang="zh-CN" altLang="en-US" sz="2000" b="1" dirty="0" smtClean="0">
                <a:solidFill>
                  <a:srgbClr val="183A5D"/>
                </a:solidFill>
                <a:latin typeface="微软雅黑" panose="020B0503020204020204" pitchFamily="34" charset="-122"/>
                <a:ea typeface="微软雅黑" panose="020B0503020204020204" pitchFamily="34" charset="-122"/>
              </a:rPr>
              <a:t>（微信端</a:t>
            </a:r>
            <a:r>
              <a:rPr lang="en-US" altLang="zh-CN" sz="2000" b="1" dirty="0" smtClean="0">
                <a:solidFill>
                  <a:srgbClr val="183A5D"/>
                </a:solidFill>
                <a:latin typeface="微软雅黑" panose="020B0503020204020204" pitchFamily="34" charset="-122"/>
                <a:ea typeface="微软雅黑" panose="020B0503020204020204" pitchFamily="34" charset="-122"/>
              </a:rPr>
              <a:t>—</a:t>
            </a:r>
            <a:r>
              <a:rPr lang="zh-CN" altLang="en-US" sz="2000" b="1" dirty="0" smtClean="0">
                <a:solidFill>
                  <a:srgbClr val="183A5D"/>
                </a:solidFill>
                <a:latin typeface="微软雅黑" panose="020B0503020204020204" pitchFamily="34" charset="-122"/>
                <a:ea typeface="微软雅黑" panose="020B0503020204020204" pitchFamily="34" charset="-122"/>
              </a:rPr>
              <a:t>用户模块）</a:t>
            </a:r>
          </a:p>
        </p:txBody>
      </p:sp>
      <p:sp>
        <p:nvSpPr>
          <p:cNvPr id="15" name="文本框 14"/>
          <p:cNvSpPr txBox="1"/>
          <p:nvPr/>
        </p:nvSpPr>
        <p:spPr>
          <a:xfrm>
            <a:off x="3452306" y="4656734"/>
            <a:ext cx="1958826"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smtClean="0">
                <a:solidFill>
                  <a:srgbClr val="183A5D"/>
                </a:solidFill>
                <a:latin typeface="微软雅黑" panose="020B0503020204020204" pitchFamily="34" charset="-122"/>
                <a:ea typeface="微软雅黑" panose="020B0503020204020204" pitchFamily="34" charset="-122"/>
              </a:rPr>
              <a:t>4</a:t>
            </a:r>
            <a:r>
              <a:rPr lang="zh-CN" altLang="en-US" sz="1600" dirty="0" smtClean="0">
                <a:solidFill>
                  <a:srgbClr val="183A5D"/>
                </a:solidFill>
                <a:latin typeface="微软雅黑" panose="020B0503020204020204" pitchFamily="34" charset="-122"/>
                <a:ea typeface="微软雅黑" panose="020B0503020204020204" pitchFamily="34" charset="-122"/>
              </a:rPr>
              <a:t>：</a:t>
            </a:r>
            <a:r>
              <a:rPr lang="zh-CN" altLang="en-US" sz="1600" dirty="0" smtClean="0">
                <a:solidFill>
                  <a:srgbClr val="183A5D"/>
                </a:solidFill>
                <a:latin typeface="微软雅黑" panose="020B0503020204020204" pitchFamily="34" charset="-122"/>
                <a:ea typeface="微软雅黑" panose="020B0503020204020204" pitchFamily="34" charset="-122"/>
              </a:rPr>
              <a:t>书库搜书</a:t>
            </a:r>
            <a:endParaRPr lang="zh-CN" altLang="en-US" sz="1600" dirty="0" smtClean="0">
              <a:solidFill>
                <a:srgbClr val="183A5D"/>
              </a:solidFill>
              <a:latin typeface="微软雅黑" panose="020B0503020204020204" pitchFamily="34" charset="-122"/>
              <a:ea typeface="微软雅黑" panose="020B0503020204020204" pitchFamily="34" charset="-122"/>
            </a:endParaRPr>
          </a:p>
        </p:txBody>
      </p:sp>
      <p:sp>
        <p:nvSpPr>
          <p:cNvPr id="11" name="文本框 14"/>
          <p:cNvSpPr txBox="1"/>
          <p:nvPr/>
        </p:nvSpPr>
        <p:spPr>
          <a:xfrm>
            <a:off x="6532988" y="1712318"/>
            <a:ext cx="1502399" cy="2308324"/>
          </a:xfrm>
          <a:prstGeom prst="rect">
            <a:avLst/>
          </a:prstGeom>
          <a:noFill/>
        </p:spPr>
        <p:txBody>
          <a:bodyPr wrap="square" rtlCol="0">
            <a:spAutoFit/>
          </a:bodyPr>
          <a:lstStyle/>
          <a:p>
            <a:pPr algn="ctr"/>
            <a:r>
              <a:rPr lang="zh-CN" altLang="en-US" sz="1600" dirty="0">
                <a:solidFill>
                  <a:srgbClr val="183A5D"/>
                </a:solidFill>
                <a:latin typeface="微软雅黑" panose="020B0503020204020204" pitchFamily="34" charset="-122"/>
                <a:ea typeface="微软雅黑" panose="020B0503020204020204" pitchFamily="34" charset="-122"/>
              </a:rPr>
              <a:t>用户能使用关键字、全拼、首字母以及用扫码扫描</a:t>
            </a:r>
            <a:r>
              <a:rPr lang="en-US" altLang="zh-CN" sz="1600" dirty="0">
                <a:solidFill>
                  <a:srgbClr val="183A5D"/>
                </a:solidFill>
                <a:latin typeface="微软雅黑" panose="020B0503020204020204" pitchFamily="34" charset="-122"/>
                <a:ea typeface="微软雅黑" panose="020B0503020204020204" pitchFamily="34" charset="-122"/>
              </a:rPr>
              <a:t>ISBN</a:t>
            </a:r>
            <a:r>
              <a:rPr lang="zh-CN" altLang="en-US" sz="1600" dirty="0">
                <a:solidFill>
                  <a:srgbClr val="183A5D"/>
                </a:solidFill>
                <a:latin typeface="微软雅黑" panose="020B0503020204020204" pitchFamily="34" charset="-122"/>
                <a:ea typeface="微软雅黑" panose="020B0503020204020204" pitchFamily="34" charset="-122"/>
              </a:rPr>
              <a:t>查找书籍；记录将会被保存；同时底下将会有根据用户兴趣的推荐书籍。</a:t>
            </a:r>
          </a:p>
        </p:txBody>
      </p:sp>
      <p:pic>
        <p:nvPicPr>
          <p:cNvPr id="2" name="图片 1"/>
          <p:cNvPicPr>
            <a:picLocks noChangeAspect="1"/>
          </p:cNvPicPr>
          <p:nvPr/>
        </p:nvPicPr>
        <p:blipFill>
          <a:blip r:embed="rId2"/>
          <a:stretch>
            <a:fillRect/>
          </a:stretch>
        </p:blipFill>
        <p:spPr>
          <a:xfrm>
            <a:off x="2330450" y="1215480"/>
            <a:ext cx="1860282" cy="3302000"/>
          </a:xfrm>
          <a:prstGeom prst="rect">
            <a:avLst/>
          </a:prstGeom>
        </p:spPr>
      </p:pic>
      <p:pic>
        <p:nvPicPr>
          <p:cNvPr id="3" name="图片 2"/>
          <p:cNvPicPr>
            <a:picLocks noChangeAspect="1"/>
          </p:cNvPicPr>
          <p:nvPr/>
        </p:nvPicPr>
        <p:blipFill>
          <a:blip r:embed="rId3"/>
          <a:stretch>
            <a:fillRect/>
          </a:stretch>
        </p:blipFill>
        <p:spPr>
          <a:xfrm>
            <a:off x="4431719" y="1215480"/>
            <a:ext cx="1860282" cy="3302000"/>
          </a:xfrm>
          <a:prstGeom prst="rect">
            <a:avLst/>
          </a:prstGeom>
        </p:spPr>
      </p:pic>
    </p:spTree>
    <p:extLst>
      <p:ext uri="{BB962C8B-B14F-4D97-AF65-F5344CB8AC3E}">
        <p14:creationId xmlns:p14="http://schemas.microsoft.com/office/powerpoint/2010/main" val="12001732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4650" y="429895"/>
            <a:ext cx="6467475" cy="646331"/>
          </a:xfrm>
          <a:prstGeom prst="rect">
            <a:avLst/>
          </a:prstGeom>
          <a:noFill/>
        </p:spPr>
        <p:txBody>
          <a:bodyPr wrap="square" rtlCol="0">
            <a:spAutoFit/>
          </a:bodyPr>
          <a:lstStyle/>
          <a:p>
            <a:r>
              <a:rPr lang="zh-CN" altLang="en-US" sz="3600" b="1" dirty="0" smtClean="0">
                <a:solidFill>
                  <a:srgbClr val="183A5D"/>
                </a:solidFill>
                <a:latin typeface="微软雅黑" panose="020B0503020204020204" pitchFamily="34" charset="-122"/>
                <a:ea typeface="微软雅黑" panose="020B0503020204020204" pitchFamily="34" charset="-122"/>
              </a:rPr>
              <a:t>功能介绍</a:t>
            </a:r>
            <a:r>
              <a:rPr lang="zh-CN" altLang="en-US" sz="2000" b="1" dirty="0" smtClean="0">
                <a:solidFill>
                  <a:srgbClr val="183A5D"/>
                </a:solidFill>
                <a:latin typeface="微软雅黑" panose="020B0503020204020204" pitchFamily="34" charset="-122"/>
                <a:ea typeface="微软雅黑" panose="020B0503020204020204" pitchFamily="34" charset="-122"/>
              </a:rPr>
              <a:t>（微信端</a:t>
            </a:r>
            <a:r>
              <a:rPr lang="en-US" altLang="zh-CN" sz="2000" b="1" dirty="0" smtClean="0">
                <a:solidFill>
                  <a:srgbClr val="183A5D"/>
                </a:solidFill>
                <a:latin typeface="微软雅黑" panose="020B0503020204020204" pitchFamily="34" charset="-122"/>
                <a:ea typeface="微软雅黑" panose="020B0503020204020204" pitchFamily="34" charset="-122"/>
              </a:rPr>
              <a:t>—</a:t>
            </a:r>
            <a:r>
              <a:rPr lang="zh-CN" altLang="en-US" sz="2000" b="1" dirty="0" smtClean="0">
                <a:solidFill>
                  <a:srgbClr val="183A5D"/>
                </a:solidFill>
                <a:latin typeface="微软雅黑" panose="020B0503020204020204" pitchFamily="34" charset="-122"/>
                <a:ea typeface="微软雅黑" panose="020B0503020204020204" pitchFamily="34" charset="-122"/>
              </a:rPr>
              <a:t>用户模块）</a:t>
            </a:r>
          </a:p>
        </p:txBody>
      </p:sp>
      <p:sp>
        <p:nvSpPr>
          <p:cNvPr id="16" name="文本框 15"/>
          <p:cNvSpPr txBox="1"/>
          <p:nvPr/>
        </p:nvSpPr>
        <p:spPr>
          <a:xfrm>
            <a:off x="3346946" y="1667142"/>
            <a:ext cx="1238250" cy="2062103"/>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用户在这里可以看到自己的借阅书车并选择是否借阅，当生成二维码时联系管理员进行借阅</a:t>
            </a:r>
            <a:endParaRPr lang="zh-CN" altLang="en-US" sz="1600"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043659" y="1460266"/>
            <a:ext cx="1262141" cy="2554545"/>
          </a:xfrm>
          <a:prstGeom prst="rect">
            <a:avLst/>
          </a:prstGeom>
          <a:noFill/>
        </p:spPr>
        <p:txBody>
          <a:bodyPr wrap="square" rtlCol="0">
            <a:spAutoFit/>
          </a:bodyPr>
          <a:lstStyle/>
          <a:p>
            <a:pPr algn="ctr"/>
            <a:r>
              <a:rPr lang="zh-CN" altLang="en-US" sz="1600">
                <a:solidFill>
                  <a:srgbClr val="183A5D"/>
                </a:solidFill>
                <a:latin typeface="微软雅黑" panose="020B0503020204020204" pitchFamily="34" charset="-122"/>
                <a:ea typeface="微软雅黑" panose="020B0503020204020204" pitchFamily="34" charset="-122"/>
              </a:rPr>
              <a:t>用户能在这里查看自己收藏、预订的书籍数量或选择是否开启推荐书籍功能或修改密码、手机和身份证号。</a:t>
            </a:r>
            <a:endParaRPr lang="zh-CN" altLang="en-US" sz="1600" dirty="0">
              <a:solidFill>
                <a:srgbClr val="183A5D"/>
              </a:solidFill>
              <a:latin typeface="微软雅黑" panose="020B0503020204020204" pitchFamily="34" charset="-122"/>
              <a:ea typeface="微软雅黑" panose="020B0503020204020204" pitchFamily="34" charset="-122"/>
            </a:endParaRPr>
          </a:p>
        </p:txBody>
      </p:sp>
      <p:sp>
        <p:nvSpPr>
          <p:cNvPr id="12" name="文本框 15"/>
          <p:cNvSpPr txBox="1"/>
          <p:nvPr/>
        </p:nvSpPr>
        <p:spPr>
          <a:xfrm>
            <a:off x="1388120" y="4219030"/>
            <a:ext cx="1958826"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a:solidFill>
                  <a:srgbClr val="183A5D"/>
                </a:solidFill>
                <a:latin typeface="微软雅黑" panose="020B0503020204020204" pitchFamily="34" charset="-122"/>
                <a:ea typeface="微软雅黑" panose="020B0503020204020204" pitchFamily="34" charset="-122"/>
              </a:rPr>
              <a:t>5</a:t>
            </a:r>
            <a:r>
              <a:rPr lang="zh-CN" altLang="en-US" sz="1600" dirty="0" smtClean="0">
                <a:solidFill>
                  <a:srgbClr val="183A5D"/>
                </a:solidFill>
                <a:latin typeface="微软雅黑" panose="020B0503020204020204" pitchFamily="34" charset="-122"/>
                <a:ea typeface="微软雅黑" panose="020B0503020204020204" pitchFamily="34" charset="-122"/>
              </a:rPr>
              <a:t>：</a:t>
            </a:r>
            <a:r>
              <a:rPr lang="zh-CN" altLang="en-US" sz="1600" dirty="0" smtClean="0">
                <a:solidFill>
                  <a:srgbClr val="183A5D"/>
                </a:solidFill>
                <a:latin typeface="微软雅黑" panose="020B0503020204020204" pitchFamily="34" charset="-122"/>
                <a:ea typeface="微软雅黑" panose="020B0503020204020204" pitchFamily="34" charset="-122"/>
              </a:rPr>
              <a:t>图书借阅</a:t>
            </a:r>
            <a:endParaRPr lang="zh-CN" altLang="en-US" sz="1600" dirty="0">
              <a:solidFill>
                <a:srgbClr val="183A5D"/>
              </a:solidFill>
              <a:latin typeface="微软雅黑" panose="020B0503020204020204" pitchFamily="34" charset="-122"/>
              <a:ea typeface="微软雅黑" panose="020B0503020204020204" pitchFamily="34" charset="-122"/>
            </a:endParaRPr>
          </a:p>
        </p:txBody>
      </p:sp>
      <p:sp>
        <p:nvSpPr>
          <p:cNvPr id="18" name="文本框 5"/>
          <p:cNvSpPr txBox="1"/>
          <p:nvPr/>
        </p:nvSpPr>
        <p:spPr>
          <a:xfrm>
            <a:off x="4920372" y="4219030"/>
            <a:ext cx="1958826"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a:solidFill>
                  <a:srgbClr val="183A5D"/>
                </a:solidFill>
                <a:latin typeface="微软雅黑" panose="020B0503020204020204" pitchFamily="34" charset="-122"/>
                <a:ea typeface="微软雅黑" panose="020B0503020204020204" pitchFamily="34" charset="-122"/>
              </a:rPr>
              <a:t>6</a:t>
            </a:r>
            <a:r>
              <a:rPr lang="zh-CN" altLang="en-US" sz="1600" dirty="0" smtClean="0">
                <a:solidFill>
                  <a:srgbClr val="183A5D"/>
                </a:solidFill>
                <a:latin typeface="微软雅黑" panose="020B0503020204020204" pitchFamily="34" charset="-122"/>
                <a:ea typeface="微软雅黑" panose="020B0503020204020204" pitchFamily="34" charset="-122"/>
              </a:rPr>
              <a:t>：</a:t>
            </a:r>
            <a:r>
              <a:rPr lang="zh-CN" altLang="en-US" sz="1600" dirty="0">
                <a:solidFill>
                  <a:srgbClr val="183A5D"/>
                </a:solidFill>
                <a:latin typeface="微软雅黑" panose="020B0503020204020204" pitchFamily="34" charset="-122"/>
                <a:ea typeface="微软雅黑" panose="020B0503020204020204" pitchFamily="34" charset="-122"/>
              </a:rPr>
              <a:t>个人中心</a:t>
            </a:r>
          </a:p>
        </p:txBody>
      </p:sp>
      <p:pic>
        <p:nvPicPr>
          <p:cNvPr id="2" name="图片 1"/>
          <p:cNvPicPr>
            <a:picLocks noChangeAspect="1"/>
          </p:cNvPicPr>
          <p:nvPr/>
        </p:nvPicPr>
        <p:blipFill>
          <a:blip r:embed="rId2"/>
          <a:stretch>
            <a:fillRect/>
          </a:stretch>
        </p:blipFill>
        <p:spPr>
          <a:xfrm>
            <a:off x="1643772" y="1460266"/>
            <a:ext cx="1430402" cy="2538964"/>
          </a:xfrm>
          <a:prstGeom prst="rect">
            <a:avLst/>
          </a:prstGeom>
        </p:spPr>
      </p:pic>
      <p:pic>
        <p:nvPicPr>
          <p:cNvPr id="3" name="图片 2"/>
          <p:cNvPicPr>
            <a:picLocks noChangeAspect="1"/>
          </p:cNvPicPr>
          <p:nvPr/>
        </p:nvPicPr>
        <p:blipFill>
          <a:blip r:embed="rId3"/>
          <a:stretch>
            <a:fillRect/>
          </a:stretch>
        </p:blipFill>
        <p:spPr>
          <a:xfrm>
            <a:off x="5214581" y="1460266"/>
            <a:ext cx="1430402" cy="253896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4650" y="429895"/>
            <a:ext cx="6467475" cy="646331"/>
          </a:xfrm>
          <a:prstGeom prst="rect">
            <a:avLst/>
          </a:prstGeom>
          <a:noFill/>
        </p:spPr>
        <p:txBody>
          <a:bodyPr wrap="square" rtlCol="0">
            <a:spAutoFit/>
          </a:bodyPr>
          <a:lstStyle/>
          <a:p>
            <a:r>
              <a:rPr lang="zh-CN" altLang="en-US" sz="3600" b="1" dirty="0" smtClean="0">
                <a:solidFill>
                  <a:srgbClr val="183A5D"/>
                </a:solidFill>
                <a:latin typeface="微软雅黑" panose="020B0503020204020204" pitchFamily="34" charset="-122"/>
                <a:ea typeface="微软雅黑" panose="020B0503020204020204" pitchFamily="34" charset="-122"/>
              </a:rPr>
              <a:t>功能介绍</a:t>
            </a:r>
            <a:r>
              <a:rPr lang="zh-CN" altLang="en-US" sz="2000" b="1" dirty="0" smtClean="0">
                <a:solidFill>
                  <a:srgbClr val="183A5D"/>
                </a:solidFill>
                <a:latin typeface="微软雅黑" panose="020B0503020204020204" pitchFamily="34" charset="-122"/>
                <a:ea typeface="微软雅黑" panose="020B0503020204020204" pitchFamily="34" charset="-122"/>
              </a:rPr>
              <a:t>（微信端</a:t>
            </a:r>
            <a:r>
              <a:rPr lang="en-US" altLang="zh-CN" sz="2000" b="1" dirty="0" smtClean="0">
                <a:solidFill>
                  <a:srgbClr val="183A5D"/>
                </a:solidFill>
                <a:latin typeface="微软雅黑" panose="020B0503020204020204" pitchFamily="34" charset="-122"/>
                <a:ea typeface="微软雅黑" panose="020B0503020204020204" pitchFamily="34" charset="-122"/>
              </a:rPr>
              <a:t>—</a:t>
            </a:r>
            <a:r>
              <a:rPr lang="zh-CN" altLang="en-US" sz="2000" b="1" dirty="0" smtClean="0">
                <a:solidFill>
                  <a:srgbClr val="183A5D"/>
                </a:solidFill>
                <a:latin typeface="微软雅黑" panose="020B0503020204020204" pitchFamily="34" charset="-122"/>
                <a:ea typeface="微软雅黑" panose="020B0503020204020204" pitchFamily="34" charset="-122"/>
              </a:rPr>
              <a:t>用户模块）</a:t>
            </a:r>
          </a:p>
        </p:txBody>
      </p:sp>
      <p:pic>
        <p:nvPicPr>
          <p:cNvPr id="4" name="图片 3"/>
          <p:cNvPicPr>
            <a:picLocks noChangeAspect="1"/>
          </p:cNvPicPr>
          <p:nvPr/>
        </p:nvPicPr>
        <p:blipFill>
          <a:blip r:embed="rId2"/>
          <a:stretch>
            <a:fillRect/>
          </a:stretch>
        </p:blipFill>
        <p:spPr>
          <a:xfrm>
            <a:off x="5214241" y="1517445"/>
            <a:ext cx="1434071" cy="2545476"/>
          </a:xfrm>
          <a:prstGeom prst="rect">
            <a:avLst/>
          </a:prstGeom>
        </p:spPr>
      </p:pic>
      <p:pic>
        <p:nvPicPr>
          <p:cNvPr id="5" name="图片 4"/>
          <p:cNvPicPr>
            <a:picLocks noChangeAspect="1"/>
          </p:cNvPicPr>
          <p:nvPr/>
        </p:nvPicPr>
        <p:blipFill>
          <a:blip r:embed="rId3"/>
          <a:stretch>
            <a:fillRect/>
          </a:stretch>
        </p:blipFill>
        <p:spPr>
          <a:xfrm>
            <a:off x="1296590" y="1502231"/>
            <a:ext cx="1434070" cy="2545475"/>
          </a:xfrm>
          <a:prstGeom prst="rect">
            <a:avLst/>
          </a:prstGeom>
        </p:spPr>
      </p:pic>
      <p:pic>
        <p:nvPicPr>
          <p:cNvPr id="7" name="图片 6"/>
          <p:cNvPicPr>
            <a:picLocks noChangeAspect="1"/>
          </p:cNvPicPr>
          <p:nvPr/>
        </p:nvPicPr>
        <p:blipFill>
          <a:blip r:embed="rId4"/>
          <a:stretch>
            <a:fillRect/>
          </a:stretch>
        </p:blipFill>
        <p:spPr>
          <a:xfrm>
            <a:off x="3259701" y="1517445"/>
            <a:ext cx="1425499" cy="2530261"/>
          </a:xfrm>
          <a:prstGeom prst="rect">
            <a:avLst/>
          </a:prstGeom>
        </p:spPr>
      </p:pic>
      <p:sp>
        <p:nvSpPr>
          <p:cNvPr id="20" name="文本框 15"/>
          <p:cNvSpPr txBox="1"/>
          <p:nvPr/>
        </p:nvSpPr>
        <p:spPr>
          <a:xfrm>
            <a:off x="1034212" y="4304433"/>
            <a:ext cx="1958826"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a:solidFill>
                  <a:srgbClr val="183A5D"/>
                </a:solidFill>
                <a:latin typeface="微软雅黑" panose="020B0503020204020204" pitchFamily="34" charset="-122"/>
                <a:ea typeface="微软雅黑" panose="020B0503020204020204" pitchFamily="34" charset="-122"/>
              </a:rPr>
              <a:t>7</a:t>
            </a:r>
            <a:r>
              <a:rPr lang="zh-CN" altLang="en-US" sz="1600" dirty="0" smtClean="0">
                <a:solidFill>
                  <a:srgbClr val="183A5D"/>
                </a:solidFill>
                <a:latin typeface="微软雅黑" panose="020B0503020204020204" pitchFamily="34" charset="-122"/>
                <a:ea typeface="微软雅黑" panose="020B0503020204020204" pitchFamily="34" charset="-122"/>
              </a:rPr>
              <a:t>：我的收藏</a:t>
            </a:r>
            <a:endParaRPr lang="zh-CN" altLang="en-US" sz="1600" dirty="0">
              <a:solidFill>
                <a:srgbClr val="183A5D"/>
              </a:solidFill>
              <a:latin typeface="微软雅黑" panose="020B0503020204020204" pitchFamily="34" charset="-122"/>
              <a:ea typeface="微软雅黑" panose="020B0503020204020204" pitchFamily="34" charset="-122"/>
            </a:endParaRPr>
          </a:p>
        </p:txBody>
      </p:sp>
      <p:sp>
        <p:nvSpPr>
          <p:cNvPr id="21" name="文本框 15"/>
          <p:cNvSpPr txBox="1"/>
          <p:nvPr/>
        </p:nvSpPr>
        <p:spPr>
          <a:xfrm>
            <a:off x="2993038" y="4304433"/>
            <a:ext cx="1958826"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a:solidFill>
                  <a:srgbClr val="183A5D"/>
                </a:solidFill>
                <a:latin typeface="微软雅黑" panose="020B0503020204020204" pitchFamily="34" charset="-122"/>
                <a:ea typeface="微软雅黑" panose="020B0503020204020204" pitchFamily="34" charset="-122"/>
              </a:rPr>
              <a:t>8</a:t>
            </a:r>
            <a:r>
              <a:rPr lang="zh-CN" altLang="en-US" sz="1600" dirty="0" smtClean="0">
                <a:solidFill>
                  <a:srgbClr val="183A5D"/>
                </a:solidFill>
                <a:latin typeface="微软雅黑" panose="020B0503020204020204" pitchFamily="34" charset="-122"/>
                <a:ea typeface="微软雅黑" panose="020B0503020204020204" pitchFamily="34" charset="-122"/>
              </a:rPr>
              <a:t>：我的预订</a:t>
            </a:r>
            <a:endParaRPr lang="zh-CN" altLang="en-US" sz="1600" dirty="0">
              <a:solidFill>
                <a:srgbClr val="183A5D"/>
              </a:solidFill>
              <a:latin typeface="微软雅黑" panose="020B0503020204020204" pitchFamily="34" charset="-122"/>
              <a:ea typeface="微软雅黑" panose="020B0503020204020204" pitchFamily="34" charset="-122"/>
            </a:endParaRPr>
          </a:p>
        </p:txBody>
      </p:sp>
      <p:sp>
        <p:nvSpPr>
          <p:cNvPr id="22" name="文本框 15"/>
          <p:cNvSpPr txBox="1"/>
          <p:nvPr/>
        </p:nvSpPr>
        <p:spPr>
          <a:xfrm>
            <a:off x="4951863" y="4304433"/>
            <a:ext cx="1958826"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a:solidFill>
                  <a:srgbClr val="183A5D"/>
                </a:solidFill>
                <a:latin typeface="微软雅黑" panose="020B0503020204020204" pitchFamily="34" charset="-122"/>
                <a:ea typeface="微软雅黑" panose="020B0503020204020204" pitchFamily="34" charset="-122"/>
              </a:rPr>
              <a:t>9</a:t>
            </a:r>
            <a:r>
              <a:rPr lang="zh-CN" altLang="en-US" sz="1600" dirty="0" smtClean="0">
                <a:solidFill>
                  <a:srgbClr val="183A5D"/>
                </a:solidFill>
                <a:latin typeface="微软雅黑" panose="020B0503020204020204" pitchFamily="34" charset="-122"/>
                <a:ea typeface="微软雅黑" panose="020B0503020204020204" pitchFamily="34" charset="-122"/>
              </a:rPr>
              <a:t>：搜索记录</a:t>
            </a:r>
            <a:endParaRPr lang="zh-CN" altLang="en-US" sz="1600" dirty="0">
              <a:solidFill>
                <a:srgbClr val="183A5D"/>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7177353" y="1636021"/>
            <a:ext cx="1262141" cy="230832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在个人</a:t>
            </a:r>
            <a:r>
              <a:rPr lang="zh-CN" altLang="en-US" sz="1600" smtClean="0">
                <a:solidFill>
                  <a:srgbClr val="183A5D"/>
                </a:solidFill>
                <a:latin typeface="微软雅黑" panose="020B0503020204020204" pitchFamily="34" charset="-122"/>
                <a:ea typeface="微软雅黑" panose="020B0503020204020204" pitchFamily="34" charset="-122"/>
              </a:rPr>
              <a:t>中心页用户</a:t>
            </a:r>
            <a:r>
              <a:rPr lang="zh-CN" altLang="en-US" sz="1600" dirty="0" smtClean="0">
                <a:solidFill>
                  <a:srgbClr val="183A5D"/>
                </a:solidFill>
                <a:latin typeface="微软雅黑" panose="020B0503020204020204" pitchFamily="34" charset="-122"/>
                <a:ea typeface="微软雅黑" panose="020B0503020204020204" pitchFamily="34" charset="-122"/>
              </a:rPr>
              <a:t>可以进入相应的“我的收藏”、“我的预订”、“搜索记录”里查</a:t>
            </a:r>
            <a:r>
              <a:rPr lang="zh-CN" altLang="en-US" sz="1600" smtClean="0">
                <a:solidFill>
                  <a:srgbClr val="183A5D"/>
                </a:solidFill>
                <a:latin typeface="微软雅黑" panose="020B0503020204020204" pitchFamily="34" charset="-122"/>
                <a:ea typeface="微软雅黑" panose="020B0503020204020204" pitchFamily="34" charset="-122"/>
              </a:rPr>
              <a:t>看具体信息。</a:t>
            </a:r>
            <a:endParaRPr lang="zh-CN" altLang="en-US" sz="16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38804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74650" y="429895"/>
            <a:ext cx="6467475" cy="646331"/>
          </a:xfrm>
          <a:prstGeom prst="rect">
            <a:avLst/>
          </a:prstGeom>
          <a:noFill/>
        </p:spPr>
        <p:txBody>
          <a:bodyPr wrap="square" rtlCol="0">
            <a:spAutoFit/>
          </a:bodyPr>
          <a:lstStyle/>
          <a:p>
            <a:r>
              <a:rPr lang="zh-CN" altLang="en-US" sz="3600" b="1" dirty="0" smtClean="0">
                <a:solidFill>
                  <a:srgbClr val="183A5D"/>
                </a:solidFill>
                <a:latin typeface="微软雅黑" panose="020B0503020204020204" pitchFamily="34" charset="-122"/>
                <a:ea typeface="微软雅黑" panose="020B0503020204020204" pitchFamily="34" charset="-122"/>
              </a:rPr>
              <a:t>功能介绍</a:t>
            </a:r>
            <a:r>
              <a:rPr lang="zh-CN" altLang="en-US" sz="2000" b="1" dirty="0" smtClean="0">
                <a:solidFill>
                  <a:srgbClr val="183A5D"/>
                </a:solidFill>
                <a:latin typeface="微软雅黑" panose="020B0503020204020204" pitchFamily="34" charset="-122"/>
                <a:ea typeface="微软雅黑" panose="020B0503020204020204" pitchFamily="34" charset="-122"/>
              </a:rPr>
              <a:t>（微信端</a:t>
            </a:r>
            <a:r>
              <a:rPr lang="en-US" altLang="zh-CN" sz="2000" b="1" dirty="0" smtClean="0">
                <a:solidFill>
                  <a:srgbClr val="183A5D"/>
                </a:solidFill>
                <a:latin typeface="微软雅黑" panose="020B0503020204020204" pitchFamily="34" charset="-122"/>
                <a:ea typeface="微软雅黑" panose="020B0503020204020204" pitchFamily="34" charset="-122"/>
              </a:rPr>
              <a:t>—</a:t>
            </a:r>
            <a:r>
              <a:rPr lang="zh-CN" altLang="en-US" sz="2000" b="1" dirty="0" smtClean="0">
                <a:solidFill>
                  <a:srgbClr val="183A5D"/>
                </a:solidFill>
                <a:latin typeface="微软雅黑" panose="020B0503020204020204" pitchFamily="34" charset="-122"/>
                <a:ea typeface="微软雅黑" panose="020B0503020204020204" pitchFamily="34" charset="-122"/>
              </a:rPr>
              <a:t>用户模块）</a:t>
            </a:r>
          </a:p>
        </p:txBody>
      </p:sp>
      <p:sp>
        <p:nvSpPr>
          <p:cNvPr id="16" name="文本框 15"/>
          <p:cNvSpPr txBox="1"/>
          <p:nvPr/>
        </p:nvSpPr>
        <p:spPr>
          <a:xfrm>
            <a:off x="7178366" y="1760928"/>
            <a:ext cx="1238250" cy="2062103"/>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当用户收藏书籍成功，或所借阅书籍即将到期时，公众号会主动通知用户相关状态。</a:t>
            </a:r>
            <a:endParaRPr lang="zh-CN" altLang="en-US" sz="16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214241" y="1509837"/>
            <a:ext cx="1434071" cy="2545476"/>
          </a:xfrm>
          <a:prstGeom prst="rect">
            <a:avLst/>
          </a:prstGeom>
        </p:spPr>
      </p:pic>
      <p:pic>
        <p:nvPicPr>
          <p:cNvPr id="8" name="图片 7"/>
          <p:cNvPicPr>
            <a:picLocks noChangeAspect="1"/>
          </p:cNvPicPr>
          <p:nvPr/>
        </p:nvPicPr>
        <p:blipFill>
          <a:blip r:embed="rId3"/>
          <a:stretch>
            <a:fillRect/>
          </a:stretch>
        </p:blipFill>
        <p:spPr>
          <a:xfrm>
            <a:off x="1296590" y="1509837"/>
            <a:ext cx="1434070" cy="2545475"/>
          </a:xfrm>
          <a:prstGeom prst="rect">
            <a:avLst/>
          </a:prstGeom>
        </p:spPr>
      </p:pic>
      <p:pic>
        <p:nvPicPr>
          <p:cNvPr id="9" name="图片 8"/>
          <p:cNvPicPr>
            <a:picLocks noChangeAspect="1"/>
          </p:cNvPicPr>
          <p:nvPr/>
        </p:nvPicPr>
        <p:blipFill>
          <a:blip r:embed="rId4"/>
          <a:stretch>
            <a:fillRect/>
          </a:stretch>
        </p:blipFill>
        <p:spPr>
          <a:xfrm>
            <a:off x="3260714" y="1528648"/>
            <a:ext cx="1423473" cy="2526665"/>
          </a:xfrm>
          <a:prstGeom prst="rect">
            <a:avLst/>
          </a:prstGeom>
        </p:spPr>
      </p:pic>
      <p:sp>
        <p:nvSpPr>
          <p:cNvPr id="20" name="文本框 15"/>
          <p:cNvSpPr txBox="1"/>
          <p:nvPr/>
        </p:nvSpPr>
        <p:spPr>
          <a:xfrm>
            <a:off x="1034212" y="4304433"/>
            <a:ext cx="1958826"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smtClean="0">
                <a:solidFill>
                  <a:srgbClr val="183A5D"/>
                </a:solidFill>
                <a:latin typeface="微软雅黑" panose="020B0503020204020204" pitchFamily="34" charset="-122"/>
                <a:ea typeface="微软雅黑" panose="020B0503020204020204" pitchFamily="34" charset="-122"/>
              </a:rPr>
              <a:t>10</a:t>
            </a:r>
            <a:r>
              <a:rPr lang="zh-CN" altLang="en-US" sz="1600" dirty="0" smtClean="0">
                <a:solidFill>
                  <a:srgbClr val="183A5D"/>
                </a:solidFill>
                <a:latin typeface="微软雅黑" panose="020B0503020204020204" pitchFamily="34" charset="-122"/>
                <a:ea typeface="微软雅黑" panose="020B0503020204020204" pitchFamily="34" charset="-122"/>
              </a:rPr>
              <a:t>：个人信息</a:t>
            </a:r>
            <a:endParaRPr lang="zh-CN" altLang="en-US" sz="1600" dirty="0">
              <a:solidFill>
                <a:srgbClr val="183A5D"/>
              </a:solidFill>
              <a:latin typeface="微软雅黑" panose="020B0503020204020204" pitchFamily="34" charset="-122"/>
              <a:ea typeface="微软雅黑" panose="020B0503020204020204" pitchFamily="34" charset="-122"/>
            </a:endParaRPr>
          </a:p>
        </p:txBody>
      </p:sp>
      <p:sp>
        <p:nvSpPr>
          <p:cNvPr id="21" name="文本框 15"/>
          <p:cNvSpPr txBox="1"/>
          <p:nvPr/>
        </p:nvSpPr>
        <p:spPr>
          <a:xfrm>
            <a:off x="2993038" y="4304434"/>
            <a:ext cx="1958826"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smtClean="0">
                <a:solidFill>
                  <a:srgbClr val="183A5D"/>
                </a:solidFill>
                <a:latin typeface="微软雅黑" panose="020B0503020204020204" pitchFamily="34" charset="-122"/>
                <a:ea typeface="微软雅黑" panose="020B0503020204020204" pitchFamily="34" charset="-122"/>
              </a:rPr>
              <a:t>11</a:t>
            </a:r>
            <a:r>
              <a:rPr lang="zh-CN" altLang="en-US" sz="1600" dirty="0" smtClean="0">
                <a:solidFill>
                  <a:srgbClr val="183A5D"/>
                </a:solidFill>
                <a:latin typeface="微软雅黑" panose="020B0503020204020204" pitchFamily="34" charset="-122"/>
                <a:ea typeface="微软雅黑" panose="020B0503020204020204" pitchFamily="34" charset="-122"/>
              </a:rPr>
              <a:t>：修改信息</a:t>
            </a:r>
            <a:endParaRPr lang="zh-CN" altLang="en-US" sz="1600" dirty="0">
              <a:solidFill>
                <a:srgbClr val="183A5D"/>
              </a:solidFill>
              <a:latin typeface="微软雅黑" panose="020B0503020204020204" pitchFamily="34" charset="-122"/>
              <a:ea typeface="微软雅黑" panose="020B0503020204020204" pitchFamily="34" charset="-122"/>
            </a:endParaRPr>
          </a:p>
        </p:txBody>
      </p:sp>
      <p:sp>
        <p:nvSpPr>
          <p:cNvPr id="22" name="文本框 15"/>
          <p:cNvSpPr txBox="1"/>
          <p:nvPr/>
        </p:nvSpPr>
        <p:spPr>
          <a:xfrm>
            <a:off x="4951864" y="4304434"/>
            <a:ext cx="1958826" cy="338554"/>
          </a:xfrm>
          <a:prstGeom prst="rect">
            <a:avLst/>
          </a:prstGeom>
          <a:noFill/>
        </p:spPr>
        <p:txBody>
          <a:bodyPr wrap="square" rtlCol="0">
            <a:spAutoFit/>
          </a:bodyPr>
          <a:lstStyle/>
          <a:p>
            <a:pPr algn="ctr"/>
            <a:r>
              <a:rPr lang="zh-CN" altLang="en-US" sz="1600" dirty="0" smtClean="0">
                <a:solidFill>
                  <a:srgbClr val="183A5D"/>
                </a:solidFill>
                <a:latin typeface="微软雅黑" panose="020B0503020204020204" pitchFamily="34" charset="-122"/>
                <a:ea typeface="微软雅黑" panose="020B0503020204020204" pitchFamily="34" charset="-122"/>
              </a:rPr>
              <a:t>模块</a:t>
            </a:r>
            <a:r>
              <a:rPr lang="en-US" altLang="zh-CN" sz="1600" dirty="0" smtClean="0">
                <a:solidFill>
                  <a:srgbClr val="183A5D"/>
                </a:solidFill>
                <a:latin typeface="微软雅黑" panose="020B0503020204020204" pitchFamily="34" charset="-122"/>
                <a:ea typeface="微软雅黑" panose="020B0503020204020204" pitchFamily="34" charset="-122"/>
              </a:rPr>
              <a:t>12</a:t>
            </a:r>
            <a:r>
              <a:rPr lang="zh-CN" altLang="en-US" sz="1600" dirty="0" smtClean="0">
                <a:solidFill>
                  <a:srgbClr val="183A5D"/>
                </a:solidFill>
                <a:latin typeface="微软雅黑" panose="020B0503020204020204" pitchFamily="34" charset="-122"/>
                <a:ea typeface="微软雅黑" panose="020B0503020204020204" pitchFamily="34" charset="-122"/>
              </a:rPr>
              <a:t>：主动推送</a:t>
            </a:r>
            <a:endParaRPr lang="zh-CN" altLang="en-US" sz="16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14526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TotalTime>
  <Words>855</Words>
  <Application>Microsoft Macintosh PowerPoint</Application>
  <PresentationFormat>全屏显示(16:9)</PresentationFormat>
  <Paragraphs>150</Paragraphs>
  <Slides>24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Bebas Neue</vt:lpstr>
      <vt:lpstr>Calibri</vt:lpstr>
      <vt:lpstr>Calibri Light</vt:lpstr>
      <vt:lpstr>Mangal</vt:lpstr>
      <vt:lpstr>Roboto Condensed</vt:lpstr>
      <vt:lpstr>Roboto Condensed Regular</vt:lpstr>
      <vt:lpstr>Roboto Light</vt:lpstr>
      <vt:lpstr>宋体</vt:lpstr>
      <vt:lpstr>맑은 고딕</vt:lpstr>
      <vt:lpstr>微软雅黑</vt:lpstr>
      <vt:lpstr>微软雅黑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MOMODASUCAI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MOMODA</dc:creator>
  <cp:lastModifiedBy>韩亦乐</cp:lastModifiedBy>
  <cp:revision>414</cp:revision>
  <dcterms:created xsi:type="dcterms:W3CDTF">2014-12-03T05:15:00Z</dcterms:created>
  <dcterms:modified xsi:type="dcterms:W3CDTF">2017-06-30T11:40:22Z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